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84" r:id="rId3"/>
    <p:sldMasterId id="2147483696" r:id="rId4"/>
    <p:sldMasterId id="2147483708" r:id="rId5"/>
  </p:sldMasterIdLst>
  <p:notesMasterIdLst>
    <p:notesMasterId r:id="rId96"/>
  </p:notesMasterIdLst>
  <p:sldIdLst>
    <p:sldId id="287" r:id="rId6"/>
    <p:sldId id="288" r:id="rId7"/>
    <p:sldId id="289" r:id="rId8"/>
    <p:sldId id="290" r:id="rId9"/>
    <p:sldId id="257" r:id="rId10"/>
    <p:sldId id="258" r:id="rId11"/>
    <p:sldId id="291" r:id="rId12"/>
    <p:sldId id="292" r:id="rId13"/>
    <p:sldId id="293" r:id="rId14"/>
    <p:sldId id="259" r:id="rId15"/>
    <p:sldId id="260" r:id="rId16"/>
    <p:sldId id="261" r:id="rId17"/>
    <p:sldId id="263" r:id="rId18"/>
    <p:sldId id="264" r:id="rId19"/>
    <p:sldId id="294" r:id="rId20"/>
    <p:sldId id="266" r:id="rId21"/>
    <p:sldId id="267" r:id="rId22"/>
    <p:sldId id="268" r:id="rId23"/>
    <p:sldId id="272" r:id="rId24"/>
    <p:sldId id="273" r:id="rId25"/>
    <p:sldId id="274" r:id="rId26"/>
    <p:sldId id="275" r:id="rId27"/>
    <p:sldId id="276" r:id="rId28"/>
    <p:sldId id="279" r:id="rId29"/>
    <p:sldId id="280" r:id="rId30"/>
    <p:sldId id="281" r:id="rId31"/>
    <p:sldId id="282" r:id="rId32"/>
    <p:sldId id="283" r:id="rId33"/>
    <p:sldId id="295" r:id="rId34"/>
    <p:sldId id="284" r:id="rId35"/>
    <p:sldId id="285" r:id="rId36"/>
    <p:sldId id="286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18" autoAdjust="0"/>
  </p:normalViewPr>
  <p:slideViewPr>
    <p:cSldViewPr snapToGrid="0">
      <p:cViewPr varScale="1">
        <p:scale>
          <a:sx n="45" d="100"/>
          <a:sy n="45" d="100"/>
        </p:scale>
        <p:origin x="1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5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7348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First, multiplicative decrease can be too aggressive. </a:t>
            </a:r>
          </a:p>
          <a:p>
            <a:endParaRPr/>
          </a:p>
          <a:p>
            <a:r>
              <a:t>- Perhaps rate only marginally larger</a:t>
            </a:r>
          </a:p>
          <a:p>
            <a:r>
              <a:t>- drastic reduction is unnecessary, inefficient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 defTabSz="584200">
              <a:lnSpc>
                <a:spcPct val="100000"/>
              </a:lnSpc>
              <a:buSzPct val="75000"/>
              <a:buChar char="-"/>
              <a:defRPr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Second, loss can be a poor signal of congestion</a:t>
            </a:r>
          </a:p>
          <a:p>
            <a:pPr marL="370416" indent="-370416" defTabSz="584200">
              <a:lnSpc>
                <a:spcPct val="100000"/>
              </a:lnSpc>
              <a:buSzPct val="75000"/>
              <a:buChar char="-"/>
              <a:defRPr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Loss caused by transient conditions?</a:t>
            </a:r>
          </a:p>
          <a:p>
            <a:pPr defTabSz="584200">
              <a:lnSpc>
                <a:spcPct val="100000"/>
              </a:lnSpc>
              <a:defRPr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- Further, waiting for losses =&gt; long queues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Let’s look back at our example scenario …</a:t>
            </a:r>
          </a:p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	- zoom in on this buffer … </a:t>
            </a:r>
          </a:p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	- the buffer fills up </a:t>
            </a:r>
            <a:r>
              <a:rPr b="1"/>
              <a:t>(animate)</a:t>
            </a:r>
          </a:p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	- increase latency!</a:t>
            </a:r>
          </a:p>
          <a:p>
            <a: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defTabSz="584200">
              <a:lnSpc>
                <a:spcPct val="100000"/>
              </a:lnSpc>
              <a:defRPr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“In fact, in data centers, queuing latency dominates! This point is worth emphasizing. To borrow from Rear Admiral ‘Amazing’ Grace Hopper … 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6" name="Shape 6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Certain application patterns exacerbate such problems. 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Web search with its scatter-gather pattern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 … aggregator queries search indexes 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5" name="Shape 7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… waits for their responses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t>low latency is crucial! User experience AND bottom line </a:t>
            </a:r>
          </a:p>
          <a:p>
            <a:endParaRPr/>
          </a:p>
          <a:p>
            <a:pPr>
              <a:defRPr>
                <a:solidFill>
                  <a:schemeClr val="accent5"/>
                </a:solidFill>
              </a:defRPr>
            </a:pPr>
            <a:r>
              <a:t>- But such traffic patterns build long queues, increase the latencies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- Can also cause a more severe condition: incast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With a large number of flows competing for the same link … </a:t>
            </a:r>
            <a:r>
              <a:rPr b="1"/>
              <a:t>(animate)</a:t>
            </a:r>
          </a:p>
          <a:p>
            <a:pPr marL="370416" indent="-370416">
              <a:buSzPct val="75000"/>
              <a:buChar char="-"/>
            </a:pPr>
            <a:r>
              <a:t>The buffer may be overwhelmed and drop a large number of packets. </a:t>
            </a:r>
          </a:p>
          <a:p>
            <a:pPr marL="370416" indent="-370416">
              <a:buSzPct val="75000"/>
              <a:buChar char="-"/>
            </a:pPr>
            <a:r>
              <a:t>If many flows suffer TCP timeouts … </a:t>
            </a:r>
          </a:p>
          <a:p>
            <a:endParaRPr/>
          </a:p>
          <a:p>
            <a:pPr>
              <a:defRPr>
                <a:solidFill>
                  <a:schemeClr val="accent5"/>
                </a:solidFill>
              </a:defRPr>
            </a:pPr>
            <a:r>
              <a:t>- Setting a lower timeout period helps, but does not go far enough — still increase latency because of full buffers …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4" name="Shape 7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Incast has been measured in both the laboratory and in deployment. </a:t>
            </a:r>
          </a:p>
          <a:p>
            <a:pPr marL="370416" indent="-370416">
              <a:buSzPct val="75000"/>
              <a:buChar char="-"/>
            </a:pPr>
            <a:r>
              <a:t>One such measurement for synchronized reads on a storage cluster. </a:t>
            </a:r>
          </a:p>
          <a:p>
            <a:pPr marL="370416" indent="-370416">
              <a:buSzPct val="75000"/>
              <a:buChar char="-"/>
            </a:pPr>
            <a:r>
              <a:t>(describe plot)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8" name="Shape 7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We’ve seen … (recap)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Next time … (how these problems can be solved)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1" name="Shape 9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may seem that we’re pursuing two conflicting goals: </a:t>
            </a:r>
          </a:p>
          <a:p>
            <a:pPr marL="529166" indent="-529166">
              <a:buSzPct val="100000"/>
              <a:buAutoNum type="alphaLcParenBoth"/>
            </a:pPr>
            <a:r>
              <a:t>large buffers to absorb traffic bursts</a:t>
            </a:r>
          </a:p>
          <a:p>
            <a:pPr marL="529166" indent="-529166">
              <a:buSzPct val="100000"/>
              <a:buAutoNum type="alphaLcParenBoth"/>
            </a:pPr>
            <a:r>
              <a:t>but large, full buffers cause high latency</a:t>
            </a:r>
          </a:p>
          <a:p>
            <a:endParaRPr/>
          </a:p>
          <a:p>
            <a:r>
              <a:t>- </a:t>
            </a:r>
            <a:r>
              <a:rPr>
                <a:solidFill>
                  <a:schemeClr val="accent5"/>
                </a:solidFill>
              </a:rPr>
              <a:t>High throughput and low latency: fundamentally at odds?</a:t>
            </a:r>
          </a:p>
          <a:p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t>Not a cloud-specific problem, BUT </a:t>
            </a:r>
          </a:p>
          <a:p>
            <a:pPr marL="370416" indent="-370416">
              <a:buSzPct val="75000"/>
              <a:buChar char="-"/>
            </a:pPr>
            <a:r>
              <a:t>cloud setting exacerbates it:</a:t>
            </a:r>
          </a:p>
          <a:p>
            <a:pPr marL="814916" lvl="1" indent="-370416">
              <a:buSzPct val="75000"/>
              <a:buChar char="-"/>
            </a:pPr>
            <a:r>
              <a:t>(a) queuing delay dominates </a:t>
            </a:r>
          </a:p>
          <a:p>
            <a:pPr marL="814916" lvl="1" indent="-370416">
              <a:buSzPct val="75000"/>
              <a:buChar char="-"/>
            </a:pPr>
            <a:r>
              <a:t>(b) the need for performance isolation</a:t>
            </a:r>
          </a:p>
          <a:p>
            <a:pPr marL="814916" lvl="1" indent="-370416">
              <a:buSzPct val="75000"/>
              <a:buChar char="-"/>
            </a:pPr>
            <a:r>
              <a:t>(c) application patterns that cause incast</a:t>
            </a:r>
          </a:p>
          <a:p>
            <a:endParaRPr/>
          </a:p>
          <a:p>
            <a:pPr>
              <a:defRPr>
                <a:solidFill>
                  <a:schemeClr val="accent5"/>
                </a:solidFill>
              </a:defRPr>
            </a:pPr>
            <a:r>
              <a:t>Next, we’ll look at one solution … Data center TCP (DCTCP)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1" name="Shape 9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discussion will largely be based on …</a:t>
            </a:r>
          </a:p>
          <a:p>
            <a:r>
              <a:t>	- Alizadeh et al., 2010</a:t>
            </a:r>
          </a:p>
          <a:p>
            <a:r>
              <a:t>	- now being used</a:t>
            </a:r>
          </a:p>
          <a:p>
            <a:endParaRPr/>
          </a:p>
          <a:p>
            <a:r>
              <a:rPr>
                <a:solidFill>
                  <a:schemeClr val="accent5"/>
                </a:solidFill>
              </a:rPr>
              <a:t>One key observation: </a:t>
            </a:r>
          </a:p>
          <a:p>
            <a:r>
              <a:rPr>
                <a:solidFill>
                  <a:schemeClr val="accent5"/>
                </a:solidFill>
              </a:rPr>
              <a:t>	- waiting until the buffer is full is too late</a:t>
            </a:r>
          </a:p>
          <a:p>
            <a:endParaRPr>
              <a:solidFill>
                <a:schemeClr val="accent5"/>
              </a:solidFill>
            </a:endParaRPr>
          </a:p>
          <a:p>
            <a:r>
              <a:t>Idea comes from ECN mechanism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935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2" name="Shape 9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If a packet arrives at an ECN-enabled switch facing congestion </a:t>
            </a:r>
            <a:r>
              <a:rPr b="1">
                <a:solidFill>
                  <a:schemeClr val="accent5"/>
                </a:solidFill>
              </a:rPr>
              <a:t>(animate)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the switch marks … </a:t>
            </a:r>
            <a:r>
              <a:rPr b="1">
                <a:solidFill>
                  <a:schemeClr val="accent5"/>
                </a:solidFill>
              </a:rPr>
              <a:t>(animate)</a:t>
            </a:r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Receiver copies mark to ACK</a:t>
            </a:r>
          </a:p>
          <a:p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t>the sender then takes the same actions as on a drop</a:t>
            </a:r>
          </a:p>
          <a:p>
            <a:pPr marL="370416" indent="-370416">
              <a:buSzPct val="75000"/>
              <a:buChar char="-"/>
            </a:pPr>
            <a:r>
              <a:t>BUT before buffer is full!</a:t>
            </a:r>
          </a:p>
          <a:p>
            <a:endParaRPr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Briefly, here’s how ECN marking works: switch monitors average queue size..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(high threshold) </a:t>
            </a:r>
            <a:r>
              <a:rPr b="1"/>
              <a:t>(animate)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(low threshold) </a:t>
            </a:r>
            <a:r>
              <a:rPr b="1"/>
              <a:t>(animate)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2" name="Shape 10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With DCTCP switch operation is even simpler. </a:t>
            </a:r>
          </a:p>
          <a:p>
            <a:pPr marL="370416" indent="-370416">
              <a:buSzPct val="75000"/>
              <a:buChar char="-"/>
            </a:pPr>
            <a:r>
              <a:t>It depends only on instantaneous queue size</a:t>
            </a:r>
          </a:p>
          <a:p>
            <a:pPr marL="370416" indent="-370416">
              <a:buSzPct val="75000"/>
              <a:buChar char="-"/>
            </a:pPr>
            <a:r>
              <a:t>This makes reactions to changes in conditions faster.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5" name="Shape 10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/>
                </a:solidFill>
              </a:rPr>
              <a:t>But DCTCP’s most valuable insight … 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sender’s reaction to congestion markings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estimate the </a:t>
            </a:r>
            <a:r>
              <a:rPr b="1">
                <a:solidFill>
                  <a:schemeClr val="accent5"/>
                </a:solidFill>
              </a:rPr>
              <a:t>extent</a:t>
            </a:r>
            <a:r>
              <a:rPr>
                <a:solidFill>
                  <a:schemeClr val="accent5"/>
                </a:solidFill>
              </a:rPr>
              <a:t> of congestion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Instead of using it as a binary indicator</a:t>
            </a:r>
          </a:p>
          <a:p>
            <a:pPr marL="370416" indent="-370416">
              <a:buSzPct val="75000"/>
              <a:buChar char="-"/>
            </a:pPr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t>apart from keeping buffer occupancy low, solves a key problems</a:t>
            </a:r>
          </a:p>
          <a:p>
            <a:pPr marL="370416" indent="-370416">
              <a:buSzPct val="75000"/>
              <a:buChar char="-"/>
            </a:pPr>
            <a:r>
              <a:t>multiplicative decrease being too aggressive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Sender maintains a running average of fraction of marked packet 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Adjustment to sending rate is proportional</a:t>
            </a:r>
          </a:p>
          <a:p>
            <a:endParaRPr>
              <a:solidFill>
                <a:schemeClr val="accent5"/>
              </a:solidFill>
            </a:endParaRPr>
          </a:p>
          <a:p>
            <a:pPr marL="370416" indent="-370416">
              <a:buSzPct val="75000"/>
              <a:buChar char="-"/>
            </a:pPr>
            <a:r>
              <a:t>To summarize what DCTCP does: </a:t>
            </a:r>
          </a:p>
          <a:p>
            <a:pPr marL="370416" indent="-370416">
              <a:buSzPct val="75000"/>
              <a:buChar char="-"/>
            </a:pPr>
            <a:r>
              <a:t>Switches: mark packets with congestion bits</a:t>
            </a:r>
          </a:p>
          <a:p>
            <a:pPr marL="370416" indent="-370416">
              <a:buSzPct val="75000"/>
              <a:buChar char="-"/>
            </a:pPr>
            <a:r>
              <a:t>Senders: estimate extent of congestion; react proportionally</a:t>
            </a:r>
          </a:p>
          <a:p>
            <a:pPr marL="370416" indent="-370416">
              <a:buSzPct val="75000"/>
              <a:buChar char="-"/>
            </a:pPr>
            <a:r>
              <a:t>The marking threshold can be set low =&gt; low latency</a:t>
            </a:r>
          </a:p>
          <a:p>
            <a:pPr marL="370416" indent="-370416">
              <a:buSzPct val="75000"/>
              <a:buChar char="-"/>
            </a:pPr>
            <a:r>
              <a:t>The free room in the buffer =&gt; absorb bursts </a:t>
            </a:r>
          </a:p>
          <a:p>
            <a:pPr marL="370416" indent="-370416">
              <a:buSzPct val="75000"/>
              <a:buChar char="-"/>
            </a:pPr>
            <a:r>
              <a:t>Reduction in losses =&gt; fewer timeouts =&gt; incast is prevented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6" name="Shape 10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Real deployment experiments 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… two orders of magnitude lower latency</a:t>
            </a:r>
          </a:p>
          <a:p>
            <a:endParaRPr/>
          </a:p>
          <a:p>
            <a:r>
              <a:t>Important note: one problem that DCTCP addresses</a:t>
            </a:r>
          </a:p>
          <a:p>
            <a:r>
              <a:t>… TCP’s aggressive reaction to the loss of a packet. </a:t>
            </a:r>
          </a:p>
          <a:p>
            <a:r>
              <a:t>… DCTCP not the first</a:t>
            </a:r>
          </a:p>
          <a:p>
            <a:r>
              <a:t>… RCP … years earlier with a different mechanism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0" name="Shape 1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RCP: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explicitly share rate equally among flows</a:t>
            </a:r>
            <a:r>
              <a:rPr b="1"/>
              <a:t> (animate)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set it in a packet header field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receiver copies it into ACK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sender uses the explicit rate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added advantage: no slow start</a:t>
            </a:r>
          </a:p>
          <a:p>
            <a:endParaRPr/>
          </a:p>
          <a:p>
            <a:r>
              <a:t>Two big reasons that favored DCTCP’s deployment: </a:t>
            </a:r>
          </a:p>
          <a:p>
            <a:pPr marL="529166" indent="-529166">
              <a:buSzPct val="100000"/>
              <a:buAutoNum type="alphaLcParenBoth"/>
            </a:pPr>
            <a:r>
              <a:t>DCTCP’s dependence on only existing hardware </a:t>
            </a:r>
          </a:p>
          <a:p>
            <a:pPr marL="529166" indent="-529166">
              <a:buSzPct val="100000"/>
              <a:buAutoNum type="alphaLcParenBoth"/>
            </a:pPr>
            <a:r>
              <a:t>the cloud environment</a:t>
            </a:r>
          </a:p>
          <a:p>
            <a:endParaRPr/>
          </a:p>
          <a:p>
            <a:r>
              <a:rPr>
                <a:solidFill>
                  <a:schemeClr val="accent5"/>
                </a:solidFill>
              </a:rPr>
              <a:t>The ambitious RCP proposal, titled “Processor sharing flows in the Internet”, didn’t have the same opportunity.</a:t>
            </a:r>
          </a:p>
          <a:p>
            <a:endParaRPr>
              <a:solidFill>
                <a:schemeClr val="accent5"/>
              </a:solidFill>
            </a:endParaRPr>
          </a:p>
          <a:p>
            <a:r>
              <a:t>Whilst a success story, DCTCP does have some drawbacks.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5" name="Shape 1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DCTCP is not TCP friendly</a:t>
            </a:r>
          </a:p>
          <a:p>
            <a:r>
              <a:t>- This problem (and its resolution), in a recent paper </a:t>
            </a:r>
            <a:r>
              <a:rPr b="1"/>
              <a:t>(animate)</a:t>
            </a:r>
          </a:p>
          <a:p>
            <a:endParaRPr b="1"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Doesn’t address slow-start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Applications like RDMA care about …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Slow-start: several RTTs to transfer 10s of kilobytes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Getting rid of slow-start: also active area of research.</a:t>
            </a:r>
          </a:p>
          <a:p>
            <a:endParaRPr/>
          </a:p>
          <a:p>
            <a:r>
              <a:t>Opportunities for doing even better: </a:t>
            </a:r>
          </a:p>
          <a:p>
            <a:r>
              <a:t>	- application behavior</a:t>
            </a:r>
          </a:p>
          <a:p>
            <a:r>
              <a:t>	- prioritization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TCP-way not the only design possibility</a:t>
            </a:r>
          </a:p>
          <a:p>
            <a:pPr marL="370416" indent="-370416">
              <a:buSzPct val="75000"/>
              <a:buChar char="-"/>
            </a:pPr>
            <a:r>
              <a:rPr>
                <a:solidFill>
                  <a:schemeClr val="accent5"/>
                </a:solidFill>
              </a:rPr>
              <a:t>Centralized controller set end-host rates</a:t>
            </a:r>
            <a:r>
              <a:t> </a:t>
            </a:r>
          </a:p>
          <a:p>
            <a:pPr marL="370416" indent="-370416">
              <a:buSzPct val="75000"/>
              <a:buChar char="-"/>
            </a:pPr>
            <a:r>
              <a:t>Active research … limited in how deeply controller manages flows</a:t>
            </a:r>
          </a:p>
          <a:p>
            <a:endParaRPr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That wraps up our segment on congestion control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For those interested in more details, we have linked resources …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13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30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However</a:t>
            </a:r>
            <a:r>
              <a:rPr kumimoji="1" lang="en-US" altLang="zh-CN" baseline="0" dirty="0"/>
              <a:t>, packet loss hurts the tail FCT very much. A real case once happened in a Microsoft production data center can be a good example to show this problem. A spine switch with 2% random drop rate led to dramatic increase of 99</a:t>
            </a:r>
            <a:r>
              <a:rPr kumimoji="1" lang="en-US" altLang="zh-CN" baseline="30000" dirty="0"/>
              <a:t>th</a:t>
            </a:r>
            <a:r>
              <a:rPr kumimoji="1" lang="en-US" altLang="zh-CN" baseline="0" dirty="0"/>
              <a:t> percentile latency of all users in this DCN.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Unluckily, packet loss is not uncommon even in well-engineered DCN.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This work is to address the tail FCT problem caused by packet loss in DCN.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024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40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this example scenario … </a:t>
            </a:r>
          </a:p>
          <a:p>
            <a:r>
              <a:t> - servers in rack .. etc.</a:t>
            </a:r>
          </a:p>
          <a:p>
            <a:r>
              <a:t> - some traffic </a:t>
            </a:r>
            <a:r>
              <a:rPr b="1"/>
              <a:t>(animate)</a:t>
            </a:r>
            <a:r>
              <a:t>. </a:t>
            </a:r>
          </a:p>
          <a:p>
            <a:r>
              <a:t> - How do we share the link capacity? </a:t>
            </a:r>
          </a:p>
          <a:p>
            <a:r>
              <a:t> - What rate does each sender send traffic at?</a:t>
            </a:r>
          </a:p>
          <a:p>
            <a:r>
              <a:t> - “Why does this matter?”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First, we measure</a:t>
            </a:r>
            <a:r>
              <a:rPr kumimoji="1" lang="en-US" altLang="zh-CN" baseline="0" dirty="0"/>
              <a:t> the attributes of packet loss in a Microsoft production DCN for five days.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We have two observations:</a:t>
            </a:r>
          </a:p>
          <a:p>
            <a:pPr marL="228600" indent="-228600">
              <a:buAutoNum type="arabicParenR"/>
            </a:pPr>
            <a:r>
              <a:rPr kumimoji="1" lang="en-US" altLang="zh-CN" baseline="0" dirty="0"/>
              <a:t>Although the overall loss rate in the network is low, loss happens frequently. Many high loss rate links appear during all the 5 days. </a:t>
            </a:r>
          </a:p>
          <a:p>
            <a:pPr marL="228600" indent="-228600">
              <a:buAutoNum type="arabicParenR"/>
            </a:pPr>
            <a:r>
              <a:rPr kumimoji="1" lang="en-US" altLang="zh-CN" dirty="0"/>
              <a:t>Most losses happen in the network instead of the edge. ~80% </a:t>
            </a:r>
            <a:r>
              <a:rPr kumimoji="1" lang="en-US" altLang="zh-CN" dirty="0" err="1"/>
              <a:t>lossy</a:t>
            </a:r>
            <a:r>
              <a:rPr kumimoji="1" lang="en-US" altLang="zh-CN" dirty="0"/>
              <a:t> links are located above the </a:t>
            </a:r>
            <a:r>
              <a:rPr kumimoji="1" lang="en-US" altLang="zh-CN" dirty="0" err="1"/>
              <a:t>ToR</a:t>
            </a:r>
            <a:r>
              <a:rPr kumimoji="1" lang="en-US" altLang="zh-CN" dirty="0"/>
              <a:t> switches.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28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There are various reasons that cause packet loss. In high-level, they can be classified as two types. 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Conventionally, most of packet losses are due to buffer overflow caused by congestion. Congestion losses are </a:t>
            </a:r>
            <a:r>
              <a:rPr lang="en-US" baseline="0" dirty="0" err="1"/>
              <a:t>bursty</a:t>
            </a:r>
            <a:r>
              <a:rPr lang="en-US" baseline="0" dirty="0"/>
              <a:t> and transient.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With the 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ncreasing deployment of the Explicit Congestion Notification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fine-tuned TCP congestion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algorithm, congestion losses have been greatly mitigate. But they are still inevitable.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 congestion, failure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loss is another major source of packet loss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silent random drop or packet black-hole. They are caused by complex reasons, and hard to detect.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large scale networked-systems, failure losses are common, and often have huge impact on performance.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baseline="0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602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In order to solve this problem, we first need to understand why loss hurts the tail FCT.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05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a packet gets lost in the network, TCP as the transport protocol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DCN,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 to recover it to provide reliable communication.</a:t>
            </a:r>
          </a:p>
          <a:p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existing loss detection and recovery mechanisms in</a:t>
            </a: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TCP: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To prevent  from premature timeouts, and also limited by the precision of the timer, RTO is usually orders larger</a:t>
            </a:r>
            <a:r>
              <a:rPr lang="en-US" baseline="0" dirty="0"/>
              <a:t> longer than</a:t>
            </a:r>
            <a:r>
              <a:rPr lang="en-US" dirty="0"/>
              <a:t> the round-trip-time (RTT). Specifically, in a production datacenter, the minimum RTO is set to be 5ms,</a:t>
            </a:r>
            <a:r>
              <a:rPr lang="en-US" baseline="0" dirty="0"/>
              <a:t> </a:t>
            </a:r>
            <a:r>
              <a:rPr lang="en-US" dirty="0"/>
              <a:t>while the RTT is usually tens of microseconds. </a:t>
            </a:r>
          </a:p>
          <a:p>
            <a:endParaRPr lang="en-US" dirty="0"/>
          </a:p>
          <a:p>
            <a:r>
              <a:rPr lang="en-US" dirty="0"/>
              <a:t>As a consequence, for a delay sensitive flow, which is usually small in size, encountering merely one RTO would already increase its completion time by several times and cause unacceptable performance degradation.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136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unluckily,</a:t>
            </a:r>
            <a:r>
              <a:rPr lang="en-US" baseline="0" dirty="0"/>
              <a:t> through both analysis (which analyzes the lower bound) and </a:t>
            </a:r>
            <a:r>
              <a:rPr lang="en-US" baseline="0" dirty="0" err="1"/>
              <a:t>testbed</a:t>
            </a:r>
            <a:r>
              <a:rPr lang="en-US" baseline="0" dirty="0"/>
              <a:t> experiments, we show that</a:t>
            </a:r>
            <a:r>
              <a:rPr lang="en-US" dirty="0"/>
              <a:t> in current TCP, a little loss often leads enough</a:t>
            </a:r>
            <a:r>
              <a:rPr lang="en-US" baseline="0" dirty="0"/>
              <a:t> </a:t>
            </a:r>
            <a:r>
              <a:rPr lang="en-US" dirty="0"/>
              <a:t>RTO to hurt the tail FCT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timeout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probability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with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different sizes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under different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rate.</a:t>
            </a:r>
            <a:endParaRPr kumimoji="1" lang="zh-CN" altLang="en-US" baseline="0" dirty="0"/>
          </a:p>
          <a:p>
            <a:endParaRPr kumimoji="1" lang="zh-CN" altLang="en-US" baseline="0" dirty="0"/>
          </a:p>
          <a:p>
            <a:r>
              <a:rPr kumimoji="1" lang="en-US" altLang="zh-CN" baseline="0" dirty="0"/>
              <a:t>As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can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see,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for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both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little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for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example,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1%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can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lead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more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than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1%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timeout,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which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means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99</a:t>
            </a:r>
            <a:r>
              <a:rPr kumimoji="1" lang="en-US" altLang="zh-CN" baseline="30000" dirty="0"/>
              <a:t>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FCT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&gt;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RTO.</a:t>
            </a:r>
            <a:endParaRPr kumimoji="1" lang="zh-CN" altLang="en-US" baseline="0" dirty="0"/>
          </a:p>
          <a:p>
            <a:endParaRPr kumimoji="1" lang="zh-CN" altLang="en-US" baseline="0" dirty="0"/>
          </a:p>
          <a:p>
            <a:r>
              <a:rPr kumimoji="1" lang="en-US" altLang="zh-CN" baseline="0" dirty="0"/>
              <a:t>And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for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with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larger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size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(100KB),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timeout</a:t>
            </a:r>
            <a:r>
              <a:rPr kumimoji="1" lang="zh-CN" altLang="en-US" baseline="0" dirty="0"/>
              <a:t>  </a:t>
            </a:r>
            <a:r>
              <a:rPr kumimoji="1" lang="en-US" altLang="zh-CN" baseline="0" dirty="0"/>
              <a:t>ratio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sharply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grows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when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rate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&gt;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1%.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For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example,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3%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rate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leads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about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10%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flows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encounter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timeout.</a:t>
            </a:r>
            <a:r>
              <a:rPr kumimoji="1" lang="zh-CN" altLang="en-US" baseline="0" dirty="0"/>
              <a:t> 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We can see that the core issue in achieving low tail FCT for small latency-sensitive flows when facing packet losses</a:t>
            </a:r>
          </a:p>
          <a:p>
            <a:r>
              <a:rPr kumimoji="1" lang="en-US" altLang="zh-CN" baseline="0" dirty="0"/>
              <a:t>is to avoid RTO. </a:t>
            </a:r>
            <a:endParaRPr kumimoji="1" lang="zh-CN" altLang="en-US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515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18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Realizing this problem,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prevent timeout, prior works add aggressiveness to congestion control to do loss recovery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RTO.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038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deciding the aggressiveness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 , i.e. , how long to wait before sending recovery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packets, to adapt to complex network conditions in DCNs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daunting task.</a:t>
            </a:r>
            <a:endParaRPr kumimoji="1" lang="zh-CN" altLang="en-US" dirty="0"/>
          </a:p>
          <a:p>
            <a:endParaRPr kumimoji="1"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introduced before, congestion and failure loss coexist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DCN. For congestion loss, recovery should be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delayed for enough time before being sent out after the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 packets.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Congestion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bursty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recovery packet is sent too fast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congestion disappears, the recovery packet may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 dropped by the overflowed buffer and also worsen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congestion.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kumimoji="1" lang="zh-CN" altLang="en-US" dirty="0"/>
          </a:p>
          <a:p>
            <a:endParaRPr kumimoji="1"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66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However, for some failure loss such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drop, recovery packets should be sent as fast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 to accelerate the recovery process. 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Otherwise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delay for sending recovery packets already increases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FCT of latency-sensitive flows.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schemes choose different aggressiveness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levels in an ad-hoc manner,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2RTT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immediate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duplicate.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Unfortunately, the fixed settings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aggressiveness levels make above existing schemes incapable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adapting to complex loss conditions.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Essentially, we identify that the fundamental challenge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transport loss recovery in DCN is how to accelerate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loss recovery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soon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various loss conditions without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causing congestion 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929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However, for some failure loss such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drop, recovery packets should be sent as fast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 to accelerate the recovery process. 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Otherwise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delay for sending recovery packets already increases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FCT of latency-sensitive flows.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schemes choose different aggressiveness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levels in an ad-hoc manner,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2RTT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immediate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duplicate.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Unfortunately, the fixed settings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aggressiveness levels make above existing schemes incapable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adapting to complex loss conditions.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Essentially, we identify that the fundamental challenge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transport loss recovery in DCN is how to accelerate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loss recovery 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soon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various loss conditions without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causing congestion 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68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- The right rate is important, because …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- “So what’s hard about this?!”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t>this is difficult </a:t>
            </a:r>
            <a:r>
              <a:rPr b="1"/>
              <a:t>(animate)</a:t>
            </a:r>
            <a:r>
              <a:t>: wide-area? shared? exclusive? wireless? </a:t>
            </a:r>
          </a:p>
          <a:p>
            <a:pPr marL="370416" indent="-370416">
              <a:buSzPct val="75000"/>
              <a:buChar char="-"/>
            </a:pPr>
            <a:r>
              <a:t>dynamics complicate things: </a:t>
            </a:r>
          </a:p>
          <a:p>
            <a:pPr marL="814916" lvl="1" indent="-370416">
              <a:buSzPct val="75000"/>
              <a:buChar char="-"/>
            </a:pPr>
            <a:r>
              <a:t>bursty traffic</a:t>
            </a:r>
          </a:p>
          <a:p>
            <a:pPr marL="814916" lvl="1" indent="-370416">
              <a:buSzPct val="75000"/>
              <a:buChar char="-"/>
            </a:pPr>
            <a:r>
              <a:t>flow inter-arrival times vary: μs to seconds</a:t>
            </a:r>
          </a:p>
          <a:p>
            <a:pPr marL="814916" lvl="1" indent="-370416">
              <a:buSzPct val="75000"/>
              <a:buChar char="-"/>
            </a:pPr>
            <a:r>
              <a:t>hundreds of concurrent flows!</a:t>
            </a:r>
          </a:p>
          <a:p>
            <a:pPr marL="370416" indent="-370416">
              <a:buSzPct val="75000"/>
              <a:buChar char="-"/>
            </a:pPr>
            <a:r>
              <a:t>“So how do we address the problem?”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propose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FUSO 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address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this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challenge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76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FUSO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multi-path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transport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loss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recovery.</a:t>
            </a:r>
            <a:endParaRPr kumimoji="1" lang="zh-CN" altLang="en-US" baseline="0" dirty="0"/>
          </a:p>
          <a:p>
            <a:r>
              <a:rPr lang="en-US" altLang="zh-CN" dirty="0"/>
              <a:t>The</a:t>
            </a:r>
            <a:r>
              <a:rPr lang="en-US" altLang="zh-CN" baseline="0" dirty="0"/>
              <a:t> idea is to</a:t>
            </a:r>
            <a:r>
              <a:rPr lang="zh-CN" altLang="en-US" dirty="0"/>
              <a:t> </a:t>
            </a:r>
            <a:r>
              <a:rPr lang="en-US" altLang="zh-CN" dirty="0"/>
              <a:t>leverage path diversity in DCN, thus</a:t>
            </a:r>
            <a:r>
              <a:rPr lang="en-US" altLang="zh-CN" baseline="0" dirty="0"/>
              <a:t> to accelerate loss recovery </a:t>
            </a:r>
            <a:r>
              <a:rPr lang="en-US" altLang="zh-CN" dirty="0"/>
              <a:t>utilizing the </a:t>
            </a:r>
            <a:r>
              <a:rPr lang="en-US" altLang="zh-CN" b="1" dirty="0">
                <a:solidFill>
                  <a:srgbClr val="FF0000"/>
                </a:solidFill>
              </a:rPr>
              <a:t>“good”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paths </a:t>
            </a:r>
            <a:r>
              <a:rPr lang="en-US" altLang="zh-CN" dirty="0"/>
              <a:t>to proactively conduct loss recovery for </a:t>
            </a:r>
            <a:r>
              <a:rPr lang="en-US" altLang="zh-CN" b="1" dirty="0">
                <a:solidFill>
                  <a:srgbClr val="FF0000"/>
                </a:solidFill>
              </a:rPr>
              <a:t>“bad” paths.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FF0000"/>
                </a:solidFill>
              </a:rPr>
              <a:t>By</a:t>
            </a:r>
            <a:r>
              <a:rPr lang="en-US" altLang="zh-CN" b="0" baseline="0" dirty="0">
                <a:solidFill>
                  <a:srgbClr val="FF0000"/>
                </a:solidFill>
              </a:rPr>
              <a:t> path diversity we mean that </a:t>
            </a:r>
            <a:r>
              <a:rPr lang="en-US" altLang="zh-CN" b="0" baseline="0" dirty="0">
                <a:solidFill>
                  <a:schemeClr val="tx1"/>
                </a:solidFill>
              </a:rPr>
              <a:t>c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urrent DCN provides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parallel paths.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Usually, these paths have a big loss diversity due to different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congestion and failure conditions. Specifically,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few paths are experiencing failure, the rest majority paths are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good state without or with few failure losses. Also,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caused by uneven load balance [5], some paths may be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heavily congested to drop packets while other paths are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light load.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CN" baseline="0" dirty="0"/>
              <a:t>Based on that, FUSO is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both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fast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and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cautious.</a:t>
            </a:r>
            <a:endParaRPr kumimoji="1" lang="zh-CN" altLang="en-US" baseline="0" dirty="0"/>
          </a:p>
          <a:p>
            <a:r>
              <a:rPr kumimoji="1" lang="en-US" altLang="zh-CN" baseline="0" dirty="0"/>
              <a:t>It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fast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that</a:t>
            </a:r>
            <a:r>
              <a:rPr kumimoji="1" lang="is-IS" altLang="zh-CN" baseline="0" dirty="0"/>
              <a:t>…</a:t>
            </a:r>
            <a:r>
              <a:rPr kumimoji="1" lang="en-US" altLang="zh-CN" baseline="0" dirty="0"/>
              <a:t>.</a:t>
            </a:r>
            <a:endParaRPr kumimoji="1" lang="zh-CN" altLang="en-US" baseline="0" dirty="0"/>
          </a:p>
          <a:p>
            <a:r>
              <a:rPr kumimoji="1" lang="en-US" altLang="zh-CN" baseline="0" dirty="0"/>
              <a:t>Cautious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that</a:t>
            </a:r>
            <a:r>
              <a:rPr kumimoji="1" lang="is-IS" altLang="zh-CN" baseline="0" dirty="0"/>
              <a:t>…</a:t>
            </a:r>
            <a:r>
              <a:rPr kumimoji="1" lang="en-US" altLang="zh-CN" baseline="0" dirty="0"/>
              <a:t>.</a:t>
            </a:r>
            <a:endParaRPr kumimoji="1" lang="zh-CN" altLang="en-US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627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Before introducing</a:t>
            </a:r>
            <a:r>
              <a:rPr kumimoji="1" lang="en-US" altLang="zh-CN" baseline="0" dirty="0"/>
              <a:t> the detailed design of FUSO, I’d like to give some background on multi-path transport.</a:t>
            </a:r>
          </a:p>
          <a:p>
            <a:endParaRPr kumimoji="1" lang="en-US" altLang="zh-CN" baseline="0" dirty="0"/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multipath transport, a TCP flow is divided into multiple sub-flows.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321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想一个简洁的解释为什么三个包去</a:t>
            </a:r>
            <a:r>
              <a:rPr kumimoji="1" lang="en-US" altLang="zh-CN" dirty="0"/>
              <a:t>SF3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7859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512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0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174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6350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895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119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Each sender probes network. 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The ACK mechanism </a:t>
            </a:r>
            <a:r>
              <a:rPr b="1"/>
              <a:t>(animate) (animate)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224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2525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Till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now,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have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introduced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FMLR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design.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Next,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use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 err="1"/>
              <a:t>testbed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experiments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evaluate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performance.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358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4931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152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9116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595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5601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191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Till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now,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have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introduced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FMLR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design.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Next,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use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 err="1"/>
              <a:t>testbed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experiments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evaluate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performance.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934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Packet delivered =&gt; ACK arrives in one RTT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Or perhaps packet is lost … 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RTO---&gt;timeout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1645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9840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0703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6166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TCP/IP network, some work extends TCP to multi-path TCP to solve the problem </a:t>
            </a:r>
          </a:p>
          <a:p>
            <a:r>
              <a:rPr lang="en-US" baseline="0" dirty="0"/>
              <a:t>In RDMA environment, there is no such a counterpart, our goal is to design such a transport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0226B0-2348-4828-8547-5C412ABC1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5234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94754-5F40-4245-AED9-A8566F3000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400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7216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MPTCP: 1 </a:t>
            </a:r>
            <a:r>
              <a:rPr lang="en-US" dirty="0" err="1"/>
              <a:t>cWnd</a:t>
            </a:r>
            <a:r>
              <a:rPr lang="en-US" dirty="0"/>
              <a:t>, 1 SND.UNA, 1 SND.NXT</a:t>
            </a:r>
            <a:r>
              <a:rPr lang="en-US" baseline="0" dirty="0"/>
              <a:t>, </a:t>
            </a:r>
            <a:r>
              <a:rPr lang="en-US" baseline="0" dirty="0" err="1"/>
              <a:t>ssThreshold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16 Bytes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94754-5F40-4245-AED9-A8566F3000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0850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94754-5F40-4245-AED9-A8566F3000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5659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9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sets up a natural feedback loop …</a:t>
            </a:r>
          </a:p>
          <a:p>
            <a:endParaRPr/>
          </a:p>
          <a:p>
            <a:r>
              <a:t>… network as a blackbox </a:t>
            </a:r>
            <a:r>
              <a:rPr b="1"/>
              <a:t>(animate)</a:t>
            </a:r>
            <a:r>
              <a:t> </a:t>
            </a:r>
            <a:r>
              <a:rPr b="1"/>
              <a:t>(animate)</a:t>
            </a:r>
            <a:r>
              <a:t> </a:t>
            </a:r>
            <a:r>
              <a:rPr b="1"/>
              <a:t>(animate)</a:t>
            </a:r>
            <a:r>
              <a:t> </a:t>
            </a:r>
            <a:r>
              <a:rPr b="1"/>
              <a:t>(animate) 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7576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27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9144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312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148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6656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171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4115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4919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610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“How does the feedback affect the sending rate?”</a:t>
            </a:r>
          </a:p>
          <a:p>
            <a:endParaRPr/>
          </a:p>
          <a:p>
            <a:r>
              <a:rPr>
                <a:solidFill>
                  <a:schemeClr val="accent5"/>
                </a:solidFill>
              </a:rPr>
              <a:t>The basic idea is …</a:t>
            </a:r>
          </a:p>
          <a:p>
            <a:endParaRPr>
              <a:solidFill>
                <a:schemeClr val="accent5"/>
              </a:solidFill>
            </a:endParaRPr>
          </a:p>
          <a:p>
            <a:r>
              <a:t>- Note that this way of implementing c.c. … </a:t>
            </a:r>
          </a:p>
          <a:p>
            <a:r>
              <a:t>- switches directly signal congestion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B66C-5268-4FF6-8486-1F654F647C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18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Skip details here; focus on what changes for the cloud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Linked resources on course Web site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t>Familiar graph, although details vary</a:t>
            </a:r>
          </a:p>
          <a:p>
            <a:pPr marL="370416" indent="-370416">
              <a:buSzPct val="75000"/>
              <a:buChar char="-"/>
            </a:pPr>
            <a:r>
              <a:t>x-axis: iteration of feedback loop; y-axis: sending rate</a:t>
            </a:r>
          </a:p>
          <a:p>
            <a:pPr marL="370416" indent="-370416">
              <a:buSzPct val="75000"/>
              <a:buChar char="-"/>
            </a:pPr>
            <a:r>
              <a:t>TCP attempts to match rate to available capacity</a:t>
            </a:r>
          </a:p>
          <a:p>
            <a:pPr>
              <a:defRPr>
                <a:solidFill>
                  <a:schemeClr val="accent5"/>
                </a:solidFill>
              </a:defRPr>
            </a:pPr>
            <a:endParaRPr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slow start </a:t>
            </a:r>
            <a:r>
              <a:rPr b="1"/>
              <a:t>(animate)</a:t>
            </a:r>
          </a:p>
          <a:p>
            <a:pPr marL="370416" indent="-370416">
              <a:buSzPct val="75000"/>
              <a:buChar char="-"/>
            </a:pPr>
            <a:r>
              <a:t>threshold </a:t>
            </a:r>
            <a:r>
              <a:rPr b="1"/>
              <a:t>(animate)</a:t>
            </a:r>
            <a:r>
              <a:t> additive increase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loss: multiplicative decrease </a:t>
            </a:r>
            <a:r>
              <a:rPr b="1"/>
              <a:t>(animate)</a:t>
            </a:r>
          </a:p>
          <a:p>
            <a:r>
              <a:t>-  not shown here: timeout; hundreds of milliseconds</a:t>
            </a:r>
          </a:p>
          <a:p>
            <a:endParaRPr/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So far, … review. </a:t>
            </a:r>
          </a:p>
          <a:p>
            <a:pPr marL="370416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Now, problems with TCP</a:t>
            </a:r>
          </a:p>
          <a:p>
            <a:pPr marL="814916" lvl="1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some apply broadly</a:t>
            </a:r>
          </a:p>
          <a:p>
            <a:pPr marL="814916" lvl="1" indent="-370416">
              <a:buSzPct val="75000"/>
              <a:buChar char="-"/>
              <a:defRPr>
                <a:solidFill>
                  <a:schemeClr val="accent5"/>
                </a:solidFill>
              </a:defRPr>
            </a:pPr>
            <a:r>
              <a:t>some specific to or exacerbated by the cloud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矩形" descr="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1132" y="-80963"/>
            <a:ext cx="27246264" cy="22015451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18" name="矩形"/>
          <p:cNvSpPr/>
          <p:nvPr/>
        </p:nvSpPr>
        <p:spPr>
          <a:xfrm>
            <a:off x="3030140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" name="矩形"/>
          <p:cNvSpPr/>
          <p:nvPr/>
        </p:nvSpPr>
        <p:spPr>
          <a:xfrm>
            <a:off x="20800218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" name="矩形"/>
          <p:cNvSpPr/>
          <p:nvPr/>
        </p:nvSpPr>
        <p:spPr>
          <a:xfrm>
            <a:off x="3280171" y="-17860"/>
            <a:ext cx="18288001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1" name="矩形"/>
          <p:cNvSpPr/>
          <p:nvPr/>
        </p:nvSpPr>
        <p:spPr>
          <a:xfrm>
            <a:off x="3048000" y="13198078"/>
            <a:ext cx="18288000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0000">
                <a:solidFill>
                  <a:srgbClr val="EB7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标题文本"/>
          <p:cNvSpPr txBox="1">
            <a:spLocks noGrp="1"/>
          </p:cNvSpPr>
          <p:nvPr>
            <p:ph type="title"/>
          </p:nvPr>
        </p:nvSpPr>
        <p:spPr>
          <a:xfrm>
            <a:off x="3565921" y="125015"/>
            <a:ext cx="17252158" cy="24824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2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1"/>
            <a:ext cx="16680658" cy="103405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0"/>
              </a:spcBef>
              <a:buSzTx/>
              <a:buNone/>
              <a:defRPr sz="5800">
                <a:latin typeface="Gill Sans"/>
                <a:ea typeface="Gill Sans"/>
                <a:cs typeface="Gill Sans"/>
                <a:sym typeface="Gill Sans"/>
              </a:defRPr>
            </a:lvl1pPr>
            <a:lvl2pPr marL="1365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标题文本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8" y="2303859"/>
            <a:ext cx="14716125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8" y="7072313"/>
            <a:ext cx="14716125" cy="158948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88" algn="ctr">
              <a:spcBef>
                <a:spcPts val="0"/>
              </a:spcBef>
              <a:buSzTx/>
              <a:buNone/>
              <a:defRPr sz="4400"/>
            </a:lvl2pPr>
            <a:lvl3pPr marL="0" indent="457177" algn="ctr">
              <a:spcBef>
                <a:spcPts val="0"/>
              </a:spcBef>
              <a:buSzTx/>
              <a:buNone/>
              <a:defRPr sz="4400"/>
            </a:lvl3pPr>
            <a:lvl4pPr marL="0" indent="685764" algn="ctr">
              <a:spcBef>
                <a:spcPts val="0"/>
              </a:spcBef>
              <a:buSzTx/>
              <a:buNone/>
              <a:defRPr sz="4400"/>
            </a:lvl4pPr>
            <a:lvl5pPr marL="0" indent="914353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477823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97834" y="2303859"/>
            <a:ext cx="22234357" cy="4643438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97834" y="7072313"/>
            <a:ext cx="22234357" cy="35154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SzTx/>
              <a:buNone/>
              <a:defRPr sz="5400"/>
            </a:lvl1pPr>
            <a:lvl2pPr marL="0" indent="228588" algn="r">
              <a:spcBef>
                <a:spcPts val="0"/>
              </a:spcBef>
              <a:buSzTx/>
              <a:buNone/>
              <a:defRPr sz="5400"/>
            </a:lvl2pPr>
            <a:lvl3pPr marL="0" indent="457177" algn="r">
              <a:spcBef>
                <a:spcPts val="0"/>
              </a:spcBef>
              <a:buSzTx/>
              <a:buNone/>
              <a:defRPr sz="5400"/>
            </a:lvl3pPr>
            <a:lvl4pPr marL="0" indent="685764" algn="r">
              <a:spcBef>
                <a:spcPts val="0"/>
              </a:spcBef>
              <a:buSzTx/>
              <a:buNone/>
              <a:defRPr sz="5400"/>
            </a:lvl4pPr>
            <a:lvl5pPr marL="0" indent="914353" algn="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90231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09" y="892968"/>
            <a:ext cx="13751721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8" y="9447610"/>
            <a:ext cx="14716125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8" y="11519296"/>
            <a:ext cx="14716125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88" algn="ctr">
              <a:spcBef>
                <a:spcPts val="0"/>
              </a:spcBef>
              <a:buSzTx/>
              <a:buNone/>
              <a:defRPr sz="4400"/>
            </a:lvl2pPr>
            <a:lvl3pPr marL="0" indent="457177" algn="ctr">
              <a:spcBef>
                <a:spcPts val="0"/>
              </a:spcBef>
              <a:buSzTx/>
              <a:buNone/>
              <a:defRPr sz="4400"/>
            </a:lvl3pPr>
            <a:lvl4pPr marL="0" indent="685764" algn="ctr">
              <a:spcBef>
                <a:spcPts val="0"/>
              </a:spcBef>
              <a:buSzTx/>
              <a:buNone/>
              <a:defRPr sz="4400"/>
            </a:lvl4pPr>
            <a:lvl5pPr marL="0" indent="914353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17775" y="13001625"/>
            <a:ext cx="530593" cy="513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42455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8" y="4536281"/>
            <a:ext cx="14716125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7588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10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4" y="892970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399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4" y="6697266"/>
            <a:ext cx="7500938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588" algn="ctr">
              <a:spcBef>
                <a:spcPts val="0"/>
              </a:spcBef>
              <a:buSzTx/>
              <a:buNone/>
              <a:defRPr sz="4400"/>
            </a:lvl2pPr>
            <a:lvl3pPr marL="0" indent="457177" algn="ctr">
              <a:spcBef>
                <a:spcPts val="0"/>
              </a:spcBef>
              <a:buSzTx/>
              <a:buNone/>
              <a:defRPr sz="4400"/>
            </a:lvl3pPr>
            <a:lvl4pPr marL="0" indent="685764" algn="ctr">
              <a:spcBef>
                <a:spcPts val="0"/>
              </a:spcBef>
              <a:buSzTx/>
              <a:buNone/>
              <a:defRPr sz="4400"/>
            </a:lvl4pPr>
            <a:lvl5pPr marL="0" indent="914353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6956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98396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618995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10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4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40" indent="-465340">
              <a:spcBef>
                <a:spcPts val="3201"/>
              </a:spcBef>
              <a:defRPr sz="3800"/>
            </a:lvl1pPr>
            <a:lvl2pPr marL="808223" indent="-465340">
              <a:spcBef>
                <a:spcPts val="3201"/>
              </a:spcBef>
              <a:defRPr sz="3800"/>
            </a:lvl2pPr>
            <a:lvl3pPr marL="1151105" indent="-465340">
              <a:spcBef>
                <a:spcPts val="3201"/>
              </a:spcBef>
              <a:defRPr sz="3800"/>
            </a:lvl3pPr>
            <a:lvl4pPr marL="1493988" indent="-465340">
              <a:spcBef>
                <a:spcPts val="3201"/>
              </a:spcBef>
              <a:defRPr sz="3800"/>
            </a:lvl4pPr>
            <a:lvl5pPr marL="1836870" indent="-465340">
              <a:spcBef>
                <a:spcPts val="3201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80429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4" y="1785938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18998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10" y="7161610"/>
            <a:ext cx="7500938" cy="5304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4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5605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8" y="8947546"/>
            <a:ext cx="14716125" cy="63684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8" y="6010710"/>
            <a:ext cx="14716125" cy="9444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98665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1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59869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060901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3030140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18" name="矩形"/>
          <p:cNvSpPr/>
          <p:nvPr/>
        </p:nvSpPr>
        <p:spPr>
          <a:xfrm>
            <a:off x="20800218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19" name="矩形"/>
          <p:cNvSpPr/>
          <p:nvPr/>
        </p:nvSpPr>
        <p:spPr>
          <a:xfrm>
            <a:off x="3280172" y="-17860"/>
            <a:ext cx="18288001" cy="5357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20" name="矩形"/>
          <p:cNvSpPr/>
          <p:nvPr/>
        </p:nvSpPr>
        <p:spPr>
          <a:xfrm>
            <a:off x="3048001" y="13198079"/>
            <a:ext cx="18288000" cy="5357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grpSp>
        <p:nvGrpSpPr>
          <p:cNvPr id="123" name="成组"/>
          <p:cNvGrpSpPr/>
          <p:nvPr/>
        </p:nvGrpSpPr>
        <p:grpSpPr>
          <a:xfrm>
            <a:off x="50801" y="204358"/>
            <a:ext cx="24282402" cy="17664376"/>
            <a:chOff x="0" y="0"/>
            <a:chExt cx="24282401" cy="17664374"/>
          </a:xfrm>
        </p:grpSpPr>
        <p:sp>
          <p:nvSpPr>
            <p:cNvPr id="121" name="矩形"/>
            <p:cNvSpPr/>
            <p:nvPr/>
          </p:nvSpPr>
          <p:spPr>
            <a:xfrm>
              <a:off x="116549" y="0"/>
              <a:ext cx="24049303" cy="17664375"/>
            </a:xfrm>
            <a:prstGeom prst="rect">
              <a:avLst/>
            </a:prstGeom>
            <a:gradFill flip="none" rotWithShape="1">
              <a:gsLst>
                <a:gs pos="28497">
                  <a:srgbClr val="FFFFFF"/>
                </a:gs>
                <a:gs pos="41968">
                  <a:srgbClr val="FFFFFF"/>
                </a:gs>
                <a:gs pos="41968">
                  <a:srgbClr val="FFFFFF"/>
                </a:gs>
                <a:gs pos="74093">
                  <a:srgbClr val="E0E0E0"/>
                </a:gs>
                <a:gs pos="100000">
                  <a:srgbClr val="C0C0C0"/>
                </a:gs>
              </a:gsLst>
              <a:path path="shape">
                <a:fillToRect l="50000" t="32222" r="50000" b="6777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 sz="5599"/>
            </a:p>
          </p:txBody>
        </p:sp>
        <p:sp>
          <p:nvSpPr>
            <p:cNvPr id="122" name="矩形"/>
            <p:cNvSpPr/>
            <p:nvPr/>
          </p:nvSpPr>
          <p:spPr>
            <a:xfrm>
              <a:off x="0" y="13333841"/>
              <a:ext cx="24282402" cy="535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1"/>
            </a:p>
          </p:txBody>
        </p:sp>
      </p:grpSp>
      <p:sp>
        <p:nvSpPr>
          <p:cNvPr id="124" name="标题文本"/>
          <p:cNvSpPr txBox="1">
            <a:spLocks noGrp="1"/>
          </p:cNvSpPr>
          <p:nvPr>
            <p:ph type="title"/>
          </p:nvPr>
        </p:nvSpPr>
        <p:spPr>
          <a:xfrm>
            <a:off x="4833938" y="2989659"/>
            <a:ext cx="14716125" cy="4192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500"/>
              </a:spcBef>
              <a:defRPr sz="9999">
                <a:solidFill>
                  <a:srgbClr val="EB7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2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8" y="6063258"/>
            <a:ext cx="14716125" cy="15894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29489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-35146" y="125015"/>
            <a:ext cx="24454293" cy="24824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2"/>
            <a:ext cx="16680659" cy="103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1"/>
              </a:spcBef>
              <a:buSzTx/>
              <a:buNone/>
              <a:defRPr sz="5799">
                <a:latin typeface="Gill Sans"/>
                <a:ea typeface="Gill Sans"/>
                <a:cs typeface="Gill Sans"/>
                <a:sym typeface="Gill Sans"/>
              </a:defRPr>
            </a:lvl1pPr>
            <a:lvl2pPr marL="1365180" indent="-79371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651" indent="-79371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122" indent="-79371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592" indent="-79371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00783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3048001" y="1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829449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3048001" y="0"/>
            <a:ext cx="18288000" cy="1785938"/>
          </a:xfrm>
          <a:prstGeom prst="rect">
            <a:avLst/>
          </a:prstGeom>
          <a:solidFill>
            <a:srgbClr val="EE6E1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599"/>
          </a:p>
        </p:txBody>
      </p:sp>
      <p:sp>
        <p:nvSpPr>
          <p:cNvPr id="151" name="形状"/>
          <p:cNvSpPr/>
          <p:nvPr/>
        </p:nvSpPr>
        <p:spPr>
          <a:xfrm>
            <a:off x="3050976" y="678657"/>
            <a:ext cx="18288001" cy="85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593" y="0"/>
                </a:lnTo>
                <a:cubicBezTo>
                  <a:pt x="21593" y="0"/>
                  <a:pt x="17179" y="11327"/>
                  <a:pt x="10796" y="11250"/>
                </a:cubicBezTo>
                <a:cubicBezTo>
                  <a:pt x="4526" y="11175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  <a:tailEnd type="stealth"/>
          </a:ln>
        </p:spPr>
        <p:txBody>
          <a:bodyPr lIns="71435" tIns="71435" rIns="71435" bIns="71435" anchor="ctr"/>
          <a:lstStyle/>
          <a:p>
            <a:pPr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endParaRPr sz="5799"/>
          </a:p>
        </p:txBody>
      </p:sp>
      <p:pic>
        <p:nvPicPr>
          <p:cNvPr id="152" name="i_mark_reverse.pdf" descr="i_mark_revers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8686" y="35717"/>
            <a:ext cx="1321596" cy="1713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标题文本"/>
          <p:cNvSpPr txBox="1">
            <a:spLocks noGrp="1"/>
          </p:cNvSpPr>
          <p:nvPr>
            <p:ph type="title"/>
          </p:nvPr>
        </p:nvSpPr>
        <p:spPr>
          <a:xfrm>
            <a:off x="3405188" y="0"/>
            <a:ext cx="17930813" cy="1785938"/>
          </a:xfrm>
          <a:prstGeom prst="rect">
            <a:avLst/>
          </a:prstGeom>
          <a:effectLst>
            <a:outerShdw blurRad="177800" dir="2700000" rotWithShape="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>
            <a:lvl1pPr algn="l">
              <a:defRPr sz="7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9795" y="13019484"/>
            <a:ext cx="506548" cy="5136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67212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1" y="12712706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917775" y="13010554"/>
            <a:ext cx="530593" cy="513601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1" y="2249216"/>
            <a:ext cx="21031200" cy="9820658"/>
          </a:xfrm>
        </p:spPr>
        <p:txBody>
          <a:bodyPr/>
          <a:lstStyle>
            <a:lvl1pPr marL="901654" indent="-901654">
              <a:buClr>
                <a:srgbClr val="00007D"/>
              </a:buClr>
              <a:buSzPct val="90000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800134" indent="-901654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699862" indent="-899954">
              <a:lnSpc>
                <a:spcPct val="130000"/>
              </a:lnSpc>
              <a:buSzPct val="80000"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061594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914400" indent="0" algn="ctr">
              <a:buNone/>
              <a:defRPr/>
            </a:lvl2pPr>
            <a:lvl3pPr marL="1828800" indent="0" algn="ctr">
              <a:buNone/>
              <a:defRPr/>
            </a:lvl3pPr>
            <a:lvl4pPr marL="2743200" indent="0" algn="ctr">
              <a:buNone/>
              <a:defRPr/>
            </a:lvl4pPr>
            <a:lvl5pPr marL="3657600" indent="0" algn="ctr">
              <a:buNone/>
              <a:defRPr/>
            </a:lvl5pPr>
            <a:lvl6pPr marL="4572000" indent="0" algn="ctr">
              <a:buNone/>
              <a:defRPr/>
            </a:lvl6pPr>
            <a:lvl7pPr marL="5486400" indent="0" algn="ctr">
              <a:buNone/>
              <a:defRPr/>
            </a:lvl7pPr>
            <a:lvl8pPr marL="6400800" indent="0" algn="ctr">
              <a:buNone/>
              <a:defRPr/>
            </a:lvl8pPr>
            <a:lvl9pPr marL="7315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B34720-5C50-4B17-BD59-00747A0501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EE591E-59D8-4D25-9742-B703224D8D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608FDE-9104-4B98-A240-124F1EE4BD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82C459D3-B92B-4DF3-AF84-8D3A1EA0AB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22838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5D5A18-F111-489F-BFD3-0FD87C5DF5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14E730-B973-4571-BDEF-0BB89CC55C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3531A7-1871-4964-ADB6-37D6C00B0D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B2DCE69C-A8EA-4E1E-AB65-D5587D6871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6657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6E3680-4059-4750-BA60-DC9A07C54B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A00639-E711-4BCE-8DCC-DA4E5C1B99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206153-20BC-43B7-B16C-B3C738F0C8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CCB5C88B-80C4-40D2-8A09-AE78C12AD4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3738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400" y="3200400"/>
            <a:ext cx="10160000" cy="92964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88800" y="3200400"/>
            <a:ext cx="10160000" cy="92964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D3847-E2B9-451F-B952-DE8437E521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62A2B9-420E-4202-BBA5-2661FC19F0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9263F4-38C8-4124-98D4-9F931069E6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A4859A13-95A9-49A9-A8B4-FD3CFFD1B2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9710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DC2F419-D676-4141-A074-C7AD4852B3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A119693-637D-4B12-8E72-4BC56A6FB0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6BD07A0-0B0D-432C-BFDE-CF10ABB968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AE8359D3-F402-4B8F-9E97-74E124122A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4834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295B5B6-B5A7-494F-9C5B-04EC3F78B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2B08A5-634E-420C-8C71-8AB61B651C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473200C-A101-4C96-9960-623D7BE674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5C26CFA2-2230-42E5-99FA-8AEBECA767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39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097D01A-4270-48BE-9BF6-AE9163C85A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0D8E815-7C13-45EE-B2D7-D956DC6AF6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AC61F85-A583-4296-AB0B-FEA100F4EE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097F2069-5B0F-4F86-9BC9-A6A54CE9A5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2213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5CC96-7944-4C78-909D-085F228247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6CF4-E154-4101-85F0-58FDEF3A6E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066BE-AF91-445B-9755-B8B89AACE8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C8310639-D7EF-43F5-BC3D-908AF8CE98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83360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7973B7-4966-4086-8C67-C6CF0A4B6C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97E35-5EFF-4EF5-8F1E-E6743D2FCA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1B006-701C-430B-8E00-0E4CFA9207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73C0A27F-4855-4F0A-B323-B776B1A106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39591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978004-067C-41BC-BFE0-6E975A5074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E8566D-310A-4D11-B282-32C8EB0E63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55B3B7-7825-44BF-88F3-F18E7867B0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2DF0C556-2F91-47B7-9BF2-AEF08609BB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5849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67200" y="457200"/>
            <a:ext cx="5181600" cy="1203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2400" y="457200"/>
            <a:ext cx="15138400" cy="1203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F696E0-04EB-4B09-BE52-BF48A49C08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D00239-DED9-48BD-86D4-6567F96AB5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36F8B3-7CBB-4AC5-8F3F-2654EE1374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3-</a:t>
            </a:r>
            <a:fld id="{15281767-4E29-4DBE-8179-A6FF2ECEA4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253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82F-5945-4EF8-9289-88FE3B04ED15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795195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0" y="2249215"/>
            <a:ext cx="21031200" cy="9820658"/>
          </a:xfrm>
        </p:spPr>
        <p:txBody>
          <a:bodyPr/>
          <a:lstStyle>
            <a:lvl1pPr marL="901700" indent="-901700">
              <a:buClr>
                <a:srgbClr val="00007D"/>
              </a:buClr>
              <a:buSzPct val="90000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800226" indent="-90170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700000" indent="-900000">
              <a:lnSpc>
                <a:spcPct val="130000"/>
              </a:lnSpc>
              <a:buSzPct val="80000"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1937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2" y="3419481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2" y="9178931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DD80-CBA9-45DD-9900-2AD0432C46AF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9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0965-7F03-43CE-816C-1840F8D9DADD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4362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5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9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9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2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2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0F24-2400-425F-8938-410B08429A14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66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61EF-3981-4482-B878-DEDFF3DE43B0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0390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D228-77AA-4515-996C-E52786514C32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9752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5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F6A3-0DE6-44E7-85E8-ABFC0319E046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389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5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258-1055-414D-A5C4-95B4A9B8D6BA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935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6148-BA7A-4A54-B593-C6BA1CE925BD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273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2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2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C3FB-8D42-48D5-A3DB-63FF148E63FA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9104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>
                <a:latin typeface="Helvetica" panose="020B0604020202030204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fld id="{2F3F7B92-8B1E-47AC-ACC2-F78B96933015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>
                <a:latin typeface="Helvetica" panose="020B0604020202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38417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0" y="2870201"/>
            <a:ext cx="21031200" cy="9199670"/>
          </a:xfrm>
        </p:spPr>
        <p:txBody>
          <a:bodyPr/>
          <a:lstStyle>
            <a:lvl1pPr marL="901700" indent="-901700">
              <a:buClr>
                <a:srgbClr val="00007D"/>
              </a:buClr>
              <a:buSzPct val="90000"/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1pPr>
            <a:lvl2pPr marL="1800226" indent="-90170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2pPr>
            <a:lvl3pPr marL="2700000" indent="-900000">
              <a:lnSpc>
                <a:spcPct val="130000"/>
              </a:lnSpc>
              <a:buSzPct val="80000"/>
              <a:defRPr baseline="0">
                <a:latin typeface="Helvetica" panose="020B0604020202030204" pitchFamily="34" charset="0"/>
                <a:ea typeface="微软雅黑" panose="020B0503020204020204" pitchFamily="34" charset="-122"/>
              </a:defRPr>
            </a:lvl3pPr>
            <a:lvl4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4pPr>
            <a:lvl5pPr>
              <a:defRPr>
                <a:latin typeface="Helvetica" panose="020B0604020202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1275B-56C9-4208-9C90-00235C2872F6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1757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>
                <a:latin typeface="Helvetica" panose="020B0604020202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16195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  <a:lvl2pPr>
              <a:defRPr>
                <a:latin typeface="Helvetica" panose="020B0604020202030204" pitchFamily="34" charset="0"/>
              </a:defRPr>
            </a:lvl2pPr>
            <a:lvl3pPr>
              <a:defRPr>
                <a:latin typeface="Helvetica" panose="020B0604020202030204" pitchFamily="34" charset="0"/>
              </a:defRPr>
            </a:lvl3pPr>
            <a:lvl4pPr>
              <a:defRPr>
                <a:latin typeface="Helvetica" panose="020B0604020202030204" pitchFamily="34" charset="0"/>
              </a:defRPr>
            </a:lvl4pPr>
            <a:lvl5pPr>
              <a:defRPr>
                <a:latin typeface="Helvetica" panose="020B0604020202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  <a:lvl2pPr>
              <a:defRPr>
                <a:latin typeface="Helvetica" panose="020B0604020202030204" pitchFamily="34" charset="0"/>
              </a:defRPr>
            </a:lvl2pPr>
            <a:lvl3pPr>
              <a:defRPr>
                <a:latin typeface="Helvetica" panose="020B0604020202030204" pitchFamily="34" charset="0"/>
              </a:defRPr>
            </a:lvl3pPr>
            <a:lvl4pPr>
              <a:defRPr>
                <a:latin typeface="Helvetica" panose="020B0604020202030204" pitchFamily="34" charset="0"/>
              </a:defRPr>
            </a:lvl4pPr>
            <a:lvl5pPr>
              <a:defRPr>
                <a:latin typeface="Helvetica" panose="020B0604020202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9761-2294-47B0-9AD4-E78818592C5C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4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49E0-1C33-44F8-A0EB-9B5422468654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186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E4FA-882A-4BDF-83F5-AE49B86D980F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3924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47AC-7E00-4EFD-A6FD-EFFF0872366D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074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9888-E518-4C1D-9AA3-D74525450627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896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71B9-B136-4412-BA55-D6DAE83FC4C5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5269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D6C1-8362-48BD-9803-518AD1886995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892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2E85-92B5-44ED-8E5F-DFAB2AC15768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29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4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4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17775" y="13010553"/>
            <a:ext cx="530593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ransition spd="med"/>
  <p:txStyles>
    <p:titleStyle>
      <a:lvl1pPr marL="0" marR="0" indent="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8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7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64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53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41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3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1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0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29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06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283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761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238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715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193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670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147" marR="0" indent="-617329" algn="l" defTabSz="584171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8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7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64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53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41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30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18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07" algn="ctr" defTabSz="5841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0877700-0F58-4CC3-9F37-DFF901EE27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2400" y="457200"/>
            <a:ext cx="20726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2EC540-2273-4B2F-87ED-76F62751D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22400" y="3200400"/>
            <a:ext cx="20726400" cy="92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F71FDC3-2EC3-43A8-A9DF-7888052A1FA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2800">
                <a:latin typeface="Times New Roman" panose="02020603050405020304" pitchFamily="18" charset="0"/>
              </a:defRPr>
            </a:lvl1pPr>
          </a:lstStyle>
          <a:p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86F27A7-03C5-441B-AD31-D56C633586A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871701" y="12890500"/>
            <a:ext cx="7721600" cy="574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2800"/>
              <a:t> </a:t>
            </a:r>
            <a:r>
              <a:rPr lang="en-US"/>
              <a:t>Layer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631563C-FB03-41A5-9456-D10E0F56BF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199601" y="12925427"/>
            <a:ext cx="18034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2400"/>
            </a:lvl1pPr>
          </a:lstStyle>
          <a:p>
            <a:r>
              <a:rPr lang="en-US" altLang="zh-CN"/>
              <a:t>3-</a:t>
            </a:r>
            <a:fld id="{F968258F-E15D-44FC-B52A-1BB8345526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66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5pPr>
      <a:lvl6pPr marL="9144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6pPr>
      <a:lvl7pPr marL="18288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7pPr>
      <a:lvl8pPr marL="27432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8pPr>
      <a:lvl9pPr marL="3657600" algn="l" rtl="0" eaLnBrk="0" fontAlgn="base" hangingPunct="0">
        <a:spcBef>
          <a:spcPct val="0"/>
        </a:spcBef>
        <a:spcAft>
          <a:spcPct val="0"/>
        </a:spcAft>
        <a:defRPr sz="8800">
          <a:solidFill>
            <a:srgbClr val="000099"/>
          </a:solidFill>
          <a:latin typeface="Gill Sans MT" pitchFamily="34" charset="0"/>
        </a:defRPr>
      </a:lvl9pPr>
    </p:titleStyle>
    <p:bodyStyle>
      <a:lvl1pPr marL="685800" indent="-6858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6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1377950" indent="-4635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5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2286000" indent="-457200" algn="l" rtl="0" eaLnBrk="0" fontAlgn="base" hangingPunct="0">
        <a:spcBef>
          <a:spcPct val="20000"/>
        </a:spcBef>
        <a:spcAft>
          <a:spcPct val="0"/>
        </a:spcAft>
        <a:buChar char="•"/>
        <a:defRPr sz="48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3200400" indent="-457200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4pPr>
      <a:lvl5pPr marL="41148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5pPr>
      <a:lvl6pPr marL="50292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6pPr>
      <a:lvl7pPr marL="59436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7pPr>
      <a:lvl8pPr marL="68580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8pPr>
      <a:lvl9pPr marL="7772400" indent="-457200" algn="l" rtl="0" eaLnBrk="0" fontAlgn="base" hangingPunct="0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92172" y="316404"/>
            <a:ext cx="20374304" cy="162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2297401"/>
            <a:ext cx="21031200" cy="10056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C029-86C0-4FE0-A41B-E448962FACE2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655386" y="2019282"/>
            <a:ext cx="4267200" cy="203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4703386" y="2019282"/>
            <a:ext cx="14478000" cy="203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093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n"/>
        <a:defRPr sz="5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p"/>
        <a:defRPr sz="4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Ø"/>
        <a:defRPr sz="4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238700" y="316404"/>
            <a:ext cx="20374304" cy="210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037025"/>
            <a:ext cx="21031200" cy="931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43F472A8-FD2C-4CBA-9185-56FE31B5E2F2}" type="datetime1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F210D295-9B15-4757-888B-4FDF115DEA1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655386" y="2628886"/>
            <a:ext cx="4267200" cy="203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Helvetica" panose="020B0604020202030204" pitchFamily="34" charset="0"/>
              <a:ea typeface="宋体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4703386" y="2628886"/>
            <a:ext cx="14478000" cy="203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4800">
              <a:latin typeface="Helvetica" panose="020B0604020202030204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67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n"/>
        <a:defRPr sz="56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p"/>
        <a:defRPr sz="48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Ø"/>
        <a:defRPr sz="40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Helvetica" panose="020B0604020202030204" pitchFamily="34" charset="0"/>
          <a:ea typeface="微软雅黑" panose="020B0503020204020204" pitchFamily="34" charset="-122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github.com/1989chenguo/FUS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7.emf"/><Relationship Id="rId4" Type="http://schemas.openxmlformats.org/officeDocument/2006/relationships/image" Target="../media/image36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0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7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12065FA8-D4B6-47AF-AF8C-8746166B2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210" y="7547706"/>
            <a:ext cx="13715581" cy="337651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5850" dirty="0"/>
              <a:t>陈果 副教授</a:t>
            </a:r>
            <a:endParaRPr lang="en-US" altLang="zh-CN" sz="5850" dirty="0"/>
          </a:p>
          <a:p>
            <a:endParaRPr lang="en-US" altLang="zh-CN" sz="585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20FD54-3ED7-4D8F-9904-FE6C19B05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17248" dirty="0"/>
              <a:t>云计算技术</a:t>
            </a:r>
          </a:p>
        </p:txBody>
      </p:sp>
    </p:spTree>
    <p:extLst>
      <p:ext uri="{BB962C8B-B14F-4D97-AF65-F5344CB8AC3E}">
        <p14:creationId xmlns:p14="http://schemas.microsoft.com/office/powerpoint/2010/main" val="8552404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表格"/>
          <p:cNvGraphicFramePr/>
          <p:nvPr/>
        </p:nvGraphicFramePr>
        <p:xfrm>
          <a:off x="13552078" y="4433578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3" name="成组"/>
          <p:cNvGrpSpPr/>
          <p:nvPr/>
        </p:nvGrpSpPr>
        <p:grpSpPr>
          <a:xfrm>
            <a:off x="13549312" y="4753922"/>
            <a:ext cx="1655390" cy="4708306"/>
            <a:chOff x="53578" y="0"/>
            <a:chExt cx="1655388" cy="4708304"/>
          </a:xfrm>
        </p:grpSpPr>
        <p:graphicFrame>
          <p:nvGraphicFramePr>
            <p:cNvPr id="225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232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226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27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28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29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30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31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234" name="表格"/>
          <p:cNvGraphicFramePr/>
          <p:nvPr/>
        </p:nvGraphicFramePr>
        <p:xfrm>
          <a:off x="9913869" y="7997727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5" name="Probing the capac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Probing the capacity</a:t>
            </a:r>
          </a:p>
        </p:txBody>
      </p:sp>
      <p:graphicFrame>
        <p:nvGraphicFramePr>
          <p:cNvPr id="236" name="表格"/>
          <p:cNvGraphicFramePr/>
          <p:nvPr/>
        </p:nvGraphicFramePr>
        <p:xfrm>
          <a:off x="9913869" y="580756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43" name="成组"/>
          <p:cNvGrpSpPr/>
          <p:nvPr/>
        </p:nvGrpSpPr>
        <p:grpSpPr>
          <a:xfrm>
            <a:off x="10066734" y="6093581"/>
            <a:ext cx="1296083" cy="3678196"/>
            <a:chOff x="0" y="0"/>
            <a:chExt cx="1296081" cy="3678194"/>
          </a:xfrm>
        </p:grpSpPr>
        <p:sp>
          <p:nvSpPr>
            <p:cNvPr id="237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8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9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0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1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2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44" name="线条"/>
          <p:cNvSpPr/>
          <p:nvPr/>
        </p:nvSpPr>
        <p:spPr>
          <a:xfrm flipV="1">
            <a:off x="11377837" y="4524916"/>
            <a:ext cx="2303699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5" name="线条"/>
          <p:cNvSpPr/>
          <p:nvPr/>
        </p:nvSpPr>
        <p:spPr>
          <a:xfrm flipH="1" flipV="1">
            <a:off x="9506907" y="5051751"/>
            <a:ext cx="502735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6" name="线条"/>
          <p:cNvSpPr/>
          <p:nvPr/>
        </p:nvSpPr>
        <p:spPr>
          <a:xfrm flipH="1" flipV="1">
            <a:off x="9975994" y="4963878"/>
            <a:ext cx="319399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7" name="线条"/>
          <p:cNvSpPr/>
          <p:nvPr/>
        </p:nvSpPr>
        <p:spPr>
          <a:xfrm flipH="1" flipV="1">
            <a:off x="10413270" y="4959210"/>
            <a:ext cx="150013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8" name="线条"/>
          <p:cNvSpPr/>
          <p:nvPr/>
        </p:nvSpPr>
        <p:spPr>
          <a:xfrm flipV="1">
            <a:off x="10831870" y="4968546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9" name="线条"/>
          <p:cNvSpPr/>
          <p:nvPr/>
        </p:nvSpPr>
        <p:spPr>
          <a:xfrm flipV="1">
            <a:off x="11109180" y="4968546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0" name="矩形"/>
          <p:cNvSpPr/>
          <p:nvPr/>
        </p:nvSpPr>
        <p:spPr>
          <a:xfrm>
            <a:off x="8766905" y="4229424"/>
            <a:ext cx="7525565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线条"/>
          <p:cNvSpPr/>
          <p:nvPr/>
        </p:nvSpPr>
        <p:spPr>
          <a:xfrm rot="7800000" flipH="1">
            <a:off x="8997143" y="5486069"/>
            <a:ext cx="5351990" cy="162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6" extrusionOk="0">
                <a:moveTo>
                  <a:pt x="0" y="0"/>
                </a:moveTo>
                <a:cubicBezTo>
                  <a:pt x="0" y="0"/>
                  <a:pt x="4648" y="13496"/>
                  <a:pt x="7764" y="20848"/>
                </a:cubicBezTo>
                <a:cubicBezTo>
                  <a:pt x="8082" y="21600"/>
                  <a:pt x="11519" y="16736"/>
                  <a:pt x="15004" y="12256"/>
                </a:cubicBezTo>
                <a:cubicBezTo>
                  <a:pt x="18209" y="8135"/>
                  <a:pt x="21464" y="5520"/>
                  <a:pt x="21600" y="5538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52" name="矩形"/>
          <p:cNvSpPr/>
          <p:nvPr/>
        </p:nvSpPr>
        <p:spPr>
          <a:xfrm>
            <a:off x="10275675" y="8626078"/>
            <a:ext cx="515620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线条"/>
          <p:cNvSpPr/>
          <p:nvPr/>
        </p:nvSpPr>
        <p:spPr>
          <a:xfrm>
            <a:off x="14475375" y="4758081"/>
            <a:ext cx="1" cy="2991058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1198 -0.066884 -0.004703 -0.140603 0.001100 -0.176229 C 0.025211 -0.213869 0.042199 -0.219295 0.065267 -0.241895 C 0.088334 -0.264495 0.100536 -0.283108 0.125617 -0.303969 C 0.137780 -0.314085 0.163426 -0.311520 0.161741 -0.287157 C 0.154137 -0.177232 0.165261 -0.154115 0.160143 -0.076024" pathEditMode="relative">
                                      <p:cBhvr>
                                        <p:cTn id="6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表格"/>
          <p:cNvGraphicFramePr/>
          <p:nvPr/>
        </p:nvGraphicFramePr>
        <p:xfrm>
          <a:off x="13552078" y="4433578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66" name="成组"/>
          <p:cNvGrpSpPr/>
          <p:nvPr/>
        </p:nvGrpSpPr>
        <p:grpSpPr>
          <a:xfrm>
            <a:off x="13549312" y="4753922"/>
            <a:ext cx="1655390" cy="4708306"/>
            <a:chOff x="53578" y="0"/>
            <a:chExt cx="1655388" cy="4708304"/>
          </a:xfrm>
        </p:grpSpPr>
        <p:graphicFrame>
          <p:nvGraphicFramePr>
            <p:cNvPr id="258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265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259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0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1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2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3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64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267" name="表格"/>
          <p:cNvGraphicFramePr/>
          <p:nvPr/>
        </p:nvGraphicFramePr>
        <p:xfrm>
          <a:off x="9913869" y="7997727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8" name="Probing the capac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Probing the capacity</a:t>
            </a:r>
          </a:p>
        </p:txBody>
      </p:sp>
      <p:graphicFrame>
        <p:nvGraphicFramePr>
          <p:cNvPr id="269" name="表格"/>
          <p:cNvGraphicFramePr/>
          <p:nvPr/>
        </p:nvGraphicFramePr>
        <p:xfrm>
          <a:off x="9913869" y="580756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76" name="成组"/>
          <p:cNvGrpSpPr/>
          <p:nvPr/>
        </p:nvGrpSpPr>
        <p:grpSpPr>
          <a:xfrm>
            <a:off x="10066734" y="6093581"/>
            <a:ext cx="1296083" cy="3678196"/>
            <a:chOff x="0" y="0"/>
            <a:chExt cx="1296081" cy="3678194"/>
          </a:xfrm>
        </p:grpSpPr>
        <p:sp>
          <p:nvSpPr>
            <p:cNvPr id="270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1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2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3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4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5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77" name="线条"/>
          <p:cNvSpPr/>
          <p:nvPr/>
        </p:nvSpPr>
        <p:spPr>
          <a:xfrm flipV="1">
            <a:off x="11377837" y="4524916"/>
            <a:ext cx="2303699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8" name="线条"/>
          <p:cNvSpPr/>
          <p:nvPr/>
        </p:nvSpPr>
        <p:spPr>
          <a:xfrm flipH="1" flipV="1">
            <a:off x="9506907" y="5051751"/>
            <a:ext cx="502735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9" name="线条"/>
          <p:cNvSpPr/>
          <p:nvPr/>
        </p:nvSpPr>
        <p:spPr>
          <a:xfrm flipH="1" flipV="1">
            <a:off x="9975994" y="4963878"/>
            <a:ext cx="319399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0" name="线条"/>
          <p:cNvSpPr/>
          <p:nvPr/>
        </p:nvSpPr>
        <p:spPr>
          <a:xfrm flipH="1" flipV="1">
            <a:off x="10413270" y="4959210"/>
            <a:ext cx="150013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1" name="线条"/>
          <p:cNvSpPr/>
          <p:nvPr/>
        </p:nvSpPr>
        <p:spPr>
          <a:xfrm flipV="1">
            <a:off x="10831870" y="4968546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2" name="线条"/>
          <p:cNvSpPr/>
          <p:nvPr/>
        </p:nvSpPr>
        <p:spPr>
          <a:xfrm flipV="1">
            <a:off x="11109180" y="4968546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83" name="矩形"/>
          <p:cNvSpPr/>
          <p:nvPr/>
        </p:nvSpPr>
        <p:spPr>
          <a:xfrm>
            <a:off x="8766905" y="4229424"/>
            <a:ext cx="7525565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线条"/>
          <p:cNvSpPr/>
          <p:nvPr/>
        </p:nvSpPr>
        <p:spPr>
          <a:xfrm rot="7800000" flipH="1">
            <a:off x="8997143" y="5486069"/>
            <a:ext cx="5351990" cy="162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6" extrusionOk="0">
                <a:moveTo>
                  <a:pt x="0" y="0"/>
                </a:moveTo>
                <a:cubicBezTo>
                  <a:pt x="0" y="0"/>
                  <a:pt x="4648" y="13496"/>
                  <a:pt x="7764" y="20848"/>
                </a:cubicBezTo>
                <a:cubicBezTo>
                  <a:pt x="8082" y="21600"/>
                  <a:pt x="11519" y="16736"/>
                  <a:pt x="15004" y="12256"/>
                </a:cubicBezTo>
                <a:cubicBezTo>
                  <a:pt x="18209" y="8135"/>
                  <a:pt x="21464" y="5520"/>
                  <a:pt x="21600" y="5538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5" name="线条"/>
          <p:cNvSpPr/>
          <p:nvPr/>
        </p:nvSpPr>
        <p:spPr>
          <a:xfrm>
            <a:off x="14475375" y="4758081"/>
            <a:ext cx="1" cy="2991058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286" name="矩形"/>
          <p:cNvSpPr/>
          <p:nvPr/>
        </p:nvSpPr>
        <p:spPr>
          <a:xfrm>
            <a:off x="14217955" y="7694932"/>
            <a:ext cx="515621" cy="122366"/>
          </a:xfrm>
          <a:prstGeom prst="rect">
            <a:avLst/>
          </a:prstGeom>
          <a:solidFill>
            <a:schemeClr val="accent2"/>
          </a:solidFill>
          <a:ln w="12700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10095 -0.121919 0.008621 -0.271179 -0.033781 -0.232732 C -0.035936 -0.230778 -0.037641 -0.227623 -0.039613 -0.225146 C -0.041676 -0.222556 -0.044012 -0.220770 -0.046343 -0.219053 C -0.085986 -0.189854 -0.124462 -0.154162 -0.156652 -0.103530 C -0.154564 -0.066447 -0.158892 -0.022600 -0.158565 0.015508 C -0.158422 0.032268 -0.158878 0.049213 -0.157909 0.064542 C -0.157627 0.068994 -0.157090 0.073385 -0.156519 0.077750" pathEditMode="relative">
                                      <p:cBhvr>
                                        <p:cTn id="6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Feedback control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Feedback control loop</a:t>
            </a:r>
          </a:p>
        </p:txBody>
      </p:sp>
      <p:graphicFrame>
        <p:nvGraphicFramePr>
          <p:cNvPr id="291" name="表格"/>
          <p:cNvGraphicFramePr/>
          <p:nvPr/>
        </p:nvGraphicFramePr>
        <p:xfrm>
          <a:off x="14832296" y="401814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0" name="成组"/>
          <p:cNvGrpSpPr/>
          <p:nvPr/>
        </p:nvGrpSpPr>
        <p:grpSpPr>
          <a:xfrm>
            <a:off x="14829530" y="4338492"/>
            <a:ext cx="1655390" cy="4708306"/>
            <a:chOff x="53578" y="0"/>
            <a:chExt cx="1655388" cy="4708304"/>
          </a:xfrm>
        </p:grpSpPr>
        <p:graphicFrame>
          <p:nvGraphicFramePr>
            <p:cNvPr id="292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299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293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4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5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6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7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98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301" name="表格"/>
          <p:cNvGraphicFramePr/>
          <p:nvPr/>
        </p:nvGraphicFramePr>
        <p:xfrm>
          <a:off x="11194088" y="7582297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2" name="表格"/>
          <p:cNvGraphicFramePr/>
          <p:nvPr/>
        </p:nvGraphicFramePr>
        <p:xfrm>
          <a:off x="11194088" y="539213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9" name="成组"/>
          <p:cNvGrpSpPr/>
          <p:nvPr/>
        </p:nvGrpSpPr>
        <p:grpSpPr>
          <a:xfrm>
            <a:off x="11346953" y="5678152"/>
            <a:ext cx="1296082" cy="3678195"/>
            <a:chOff x="0" y="0"/>
            <a:chExt cx="1296081" cy="3678194"/>
          </a:xfrm>
        </p:grpSpPr>
        <p:sp>
          <p:nvSpPr>
            <p:cNvPr id="303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4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5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6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7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8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10" name="线条"/>
          <p:cNvSpPr/>
          <p:nvPr/>
        </p:nvSpPr>
        <p:spPr>
          <a:xfrm flipV="1">
            <a:off x="12658056" y="4109486"/>
            <a:ext cx="2303699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1" name="线条"/>
          <p:cNvSpPr/>
          <p:nvPr/>
        </p:nvSpPr>
        <p:spPr>
          <a:xfrm flipH="1" flipV="1">
            <a:off x="10787125" y="4636321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2" name="线条"/>
          <p:cNvSpPr/>
          <p:nvPr/>
        </p:nvSpPr>
        <p:spPr>
          <a:xfrm flipH="1" flipV="1">
            <a:off x="11256213" y="4548448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3" name="线条"/>
          <p:cNvSpPr/>
          <p:nvPr/>
        </p:nvSpPr>
        <p:spPr>
          <a:xfrm flipH="1" flipV="1">
            <a:off x="11693489" y="4543780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4" name="线条"/>
          <p:cNvSpPr/>
          <p:nvPr/>
        </p:nvSpPr>
        <p:spPr>
          <a:xfrm flipV="1">
            <a:off x="12112089" y="4553116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5" name="线条"/>
          <p:cNvSpPr/>
          <p:nvPr/>
        </p:nvSpPr>
        <p:spPr>
          <a:xfrm flipV="1">
            <a:off x="12389399" y="4553116"/>
            <a:ext cx="128993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6" name="矩形"/>
          <p:cNvSpPr/>
          <p:nvPr/>
        </p:nvSpPr>
        <p:spPr>
          <a:xfrm>
            <a:off x="9611606" y="3803138"/>
            <a:ext cx="7525565" cy="6022796"/>
          </a:xfrm>
          <a:prstGeom prst="rect">
            <a:avLst/>
          </a:prstGeom>
          <a:solidFill>
            <a:srgbClr val="FFFFFF">
              <a:alpha val="92097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矩形"/>
          <p:cNvSpPr/>
          <p:nvPr/>
        </p:nvSpPr>
        <p:spPr>
          <a:xfrm>
            <a:off x="11192874" y="8216439"/>
            <a:ext cx="1578513" cy="29189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0" name="成组"/>
          <p:cNvGrpSpPr/>
          <p:nvPr/>
        </p:nvGrpSpPr>
        <p:grpSpPr>
          <a:xfrm>
            <a:off x="4354810" y="8926527"/>
            <a:ext cx="3550284" cy="701676"/>
            <a:chOff x="-17859" y="6349"/>
            <a:chExt cx="3550283" cy="701675"/>
          </a:xfrm>
        </p:grpSpPr>
        <p:sp>
          <p:nvSpPr>
            <p:cNvPr id="318" name="1"/>
            <p:cNvSpPr/>
            <p:nvPr/>
          </p:nvSpPr>
          <p:spPr>
            <a:xfrm>
              <a:off x="-17860" y="46690"/>
              <a:ext cx="630785" cy="620995"/>
            </a:xfrm>
            <a:prstGeom prst="ellipse">
              <a:avLst/>
            </a:prstGeom>
            <a:solidFill>
              <a:schemeClr val="accent5">
                <a:hueOff val="-176146"/>
                <a:satOff val="3665"/>
                <a:lumOff val="-1398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19" name="Send packets"/>
            <p:cNvSpPr txBox="1"/>
            <p:nvPr/>
          </p:nvSpPr>
          <p:spPr>
            <a:xfrm>
              <a:off x="850267" y="6349"/>
              <a:ext cx="2682157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Send packets</a:t>
              </a:r>
            </a:p>
          </p:txBody>
        </p:sp>
      </p:grpSp>
      <p:grpSp>
        <p:nvGrpSpPr>
          <p:cNvPr id="323" name="成组"/>
          <p:cNvGrpSpPr/>
          <p:nvPr/>
        </p:nvGrpSpPr>
        <p:grpSpPr>
          <a:xfrm>
            <a:off x="4357230" y="10674293"/>
            <a:ext cx="7079376" cy="701677"/>
            <a:chOff x="0" y="22363"/>
            <a:chExt cx="7079374" cy="701676"/>
          </a:xfrm>
        </p:grpSpPr>
        <p:sp>
          <p:nvSpPr>
            <p:cNvPr id="321" name="3"/>
            <p:cNvSpPr/>
            <p:nvPr/>
          </p:nvSpPr>
          <p:spPr>
            <a:xfrm>
              <a:off x="0" y="46690"/>
              <a:ext cx="630784" cy="620995"/>
            </a:xfrm>
            <a:prstGeom prst="ellipse">
              <a:avLst/>
            </a:prstGeom>
            <a:solidFill>
              <a:schemeClr val="accent5">
                <a:hueOff val="-176146"/>
                <a:satOff val="3665"/>
                <a:lumOff val="-1398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2" name="ACKs return in an RTT (or not)"/>
            <p:cNvSpPr txBox="1"/>
            <p:nvPr/>
          </p:nvSpPr>
          <p:spPr>
            <a:xfrm>
              <a:off x="662723" y="22363"/>
              <a:ext cx="6416651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ACKs return in an RTT (or not)</a:t>
              </a:r>
            </a:p>
          </p:txBody>
        </p:sp>
      </p:grpSp>
      <p:sp>
        <p:nvSpPr>
          <p:cNvPr id="324" name="形状"/>
          <p:cNvSpPr/>
          <p:nvPr/>
        </p:nvSpPr>
        <p:spPr>
          <a:xfrm rot="19653135">
            <a:off x="10467148" y="3195110"/>
            <a:ext cx="6829562" cy="4372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9" h="21321" extrusionOk="0">
                <a:moveTo>
                  <a:pt x="711" y="14625"/>
                </a:moveTo>
                <a:cubicBezTo>
                  <a:pt x="235" y="13821"/>
                  <a:pt x="84" y="12734"/>
                  <a:pt x="27" y="11666"/>
                </a:cubicBezTo>
                <a:cubicBezTo>
                  <a:pt x="-47" y="10288"/>
                  <a:pt x="20" y="8892"/>
                  <a:pt x="347" y="7598"/>
                </a:cubicBezTo>
                <a:cubicBezTo>
                  <a:pt x="889" y="5447"/>
                  <a:pt x="2066" y="3814"/>
                  <a:pt x="3497" y="2952"/>
                </a:cubicBezTo>
                <a:cubicBezTo>
                  <a:pt x="4865" y="2128"/>
                  <a:pt x="6369" y="2062"/>
                  <a:pt x="7810" y="1607"/>
                </a:cubicBezTo>
                <a:cubicBezTo>
                  <a:pt x="9484" y="1079"/>
                  <a:pt x="11092" y="19"/>
                  <a:pt x="12807" y="0"/>
                </a:cubicBezTo>
                <a:cubicBezTo>
                  <a:pt x="16002" y="-36"/>
                  <a:pt x="18692" y="3232"/>
                  <a:pt x="20133" y="7548"/>
                </a:cubicBezTo>
                <a:cubicBezTo>
                  <a:pt x="21361" y="11226"/>
                  <a:pt x="21553" y="15682"/>
                  <a:pt x="19654" y="18471"/>
                </a:cubicBezTo>
                <a:cubicBezTo>
                  <a:pt x="18174" y="20643"/>
                  <a:pt x="15964" y="20799"/>
                  <a:pt x="13903" y="21125"/>
                </a:cubicBezTo>
                <a:cubicBezTo>
                  <a:pt x="12743" y="21308"/>
                  <a:pt x="11537" y="21564"/>
                  <a:pt x="10480" y="20818"/>
                </a:cubicBezTo>
                <a:cubicBezTo>
                  <a:pt x="9398" y="20055"/>
                  <a:pt x="8747" y="18405"/>
                  <a:pt x="7741" y="17451"/>
                </a:cubicBezTo>
                <a:cubicBezTo>
                  <a:pt x="6298" y="16082"/>
                  <a:pt x="4493" y="16381"/>
                  <a:pt x="2812" y="16022"/>
                </a:cubicBezTo>
                <a:cubicBezTo>
                  <a:pt x="2028" y="15854"/>
                  <a:pt x="1235" y="15510"/>
                  <a:pt x="711" y="14625"/>
                </a:cubicBezTo>
                <a:close/>
              </a:path>
            </a:pathLst>
          </a:custGeom>
          <a:gradFill>
            <a:gsLst>
              <a:gs pos="0">
                <a:schemeClr val="accent1">
                  <a:satOff val="-3355"/>
                  <a:lumOff val="26614"/>
                  <a:alpha val="29433"/>
                </a:schemeClr>
              </a:gs>
              <a:gs pos="100000">
                <a:schemeClr val="accent1">
                  <a:alpha val="29433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25" name="矩形"/>
          <p:cNvSpPr/>
          <p:nvPr/>
        </p:nvSpPr>
        <p:spPr>
          <a:xfrm>
            <a:off x="11555893" y="8210648"/>
            <a:ext cx="515621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矩形"/>
          <p:cNvSpPr/>
          <p:nvPr/>
        </p:nvSpPr>
        <p:spPr>
          <a:xfrm>
            <a:off x="11659606" y="7498197"/>
            <a:ext cx="515620" cy="12236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9" name="成组"/>
          <p:cNvGrpSpPr/>
          <p:nvPr/>
        </p:nvGrpSpPr>
        <p:grpSpPr>
          <a:xfrm>
            <a:off x="4357230" y="9808797"/>
            <a:ext cx="1967632" cy="701677"/>
            <a:chOff x="0" y="22742"/>
            <a:chExt cx="1967630" cy="701676"/>
          </a:xfrm>
        </p:grpSpPr>
        <p:sp>
          <p:nvSpPr>
            <p:cNvPr id="327" name="2"/>
            <p:cNvSpPr/>
            <p:nvPr/>
          </p:nvSpPr>
          <p:spPr>
            <a:xfrm>
              <a:off x="0" y="46690"/>
              <a:ext cx="630784" cy="620995"/>
            </a:xfrm>
            <a:prstGeom prst="ellipse">
              <a:avLst/>
            </a:prstGeom>
            <a:solidFill>
              <a:schemeClr val="accent5">
                <a:hueOff val="-176146"/>
                <a:satOff val="3665"/>
                <a:lumOff val="-1398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8" name="Wait"/>
            <p:cNvSpPr txBox="1"/>
            <p:nvPr/>
          </p:nvSpPr>
          <p:spPr>
            <a:xfrm>
              <a:off x="865705" y="22742"/>
              <a:ext cx="1101925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Wait</a:t>
              </a:r>
            </a:p>
          </p:txBody>
        </p:sp>
      </p:grpSp>
      <p:grpSp>
        <p:nvGrpSpPr>
          <p:cNvPr id="332" name="成组"/>
          <p:cNvGrpSpPr/>
          <p:nvPr/>
        </p:nvGrpSpPr>
        <p:grpSpPr>
          <a:xfrm>
            <a:off x="4357230" y="11540170"/>
            <a:ext cx="4797016" cy="701677"/>
            <a:chOff x="0" y="22363"/>
            <a:chExt cx="4797014" cy="701676"/>
          </a:xfrm>
        </p:grpSpPr>
        <p:sp>
          <p:nvSpPr>
            <p:cNvPr id="330" name="4"/>
            <p:cNvSpPr/>
            <p:nvPr/>
          </p:nvSpPr>
          <p:spPr>
            <a:xfrm>
              <a:off x="0" y="46690"/>
              <a:ext cx="630784" cy="620995"/>
            </a:xfrm>
            <a:prstGeom prst="ellipse">
              <a:avLst/>
            </a:prstGeom>
            <a:solidFill>
              <a:schemeClr val="accent5">
                <a:hueOff val="-176146"/>
                <a:satOff val="3665"/>
                <a:lumOff val="-1398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31" name="Adjust sending rate"/>
            <p:cNvSpPr txBox="1"/>
            <p:nvPr/>
          </p:nvSpPr>
          <p:spPr>
            <a:xfrm>
              <a:off x="865706" y="22363"/>
              <a:ext cx="3931308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Adjust sending rate</a:t>
              </a:r>
            </a:p>
          </p:txBody>
        </p:sp>
      </p:grpSp>
      <p:sp>
        <p:nvSpPr>
          <p:cNvPr id="340" name="连接线"/>
          <p:cNvSpPr/>
          <p:nvPr/>
        </p:nvSpPr>
        <p:spPr>
          <a:xfrm>
            <a:off x="3654178" y="9231506"/>
            <a:ext cx="552729" cy="2679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extrusionOk="0">
                <a:moveTo>
                  <a:pt x="15391" y="21600"/>
                </a:moveTo>
                <a:cubicBezTo>
                  <a:pt x="-5397" y="14340"/>
                  <a:pt x="-5126" y="7140"/>
                  <a:pt x="16203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334" name="矩形"/>
          <p:cNvSpPr/>
          <p:nvPr/>
        </p:nvSpPr>
        <p:spPr>
          <a:xfrm>
            <a:off x="14818853" y="7176409"/>
            <a:ext cx="1578513" cy="29189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矩形"/>
          <p:cNvSpPr/>
          <p:nvPr/>
        </p:nvSpPr>
        <p:spPr>
          <a:xfrm>
            <a:off x="15325890" y="7289945"/>
            <a:ext cx="515621" cy="12236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矩形"/>
          <p:cNvSpPr/>
          <p:nvPr/>
        </p:nvSpPr>
        <p:spPr>
          <a:xfrm>
            <a:off x="15350352" y="6639104"/>
            <a:ext cx="515621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339" name="成组"/>
          <p:cNvGrpSpPr/>
          <p:nvPr/>
        </p:nvGrpSpPr>
        <p:grpSpPr>
          <a:xfrm>
            <a:off x="6034031" y="4460824"/>
            <a:ext cx="4613034" cy="2148572"/>
            <a:chOff x="29035" y="-4365"/>
            <a:chExt cx="4613032" cy="2148571"/>
          </a:xfrm>
        </p:grpSpPr>
        <p:sp>
          <p:nvSpPr>
            <p:cNvPr id="337" name="The network as…"/>
            <p:cNvSpPr txBox="1"/>
            <p:nvPr/>
          </p:nvSpPr>
          <p:spPr>
            <a:xfrm>
              <a:off x="29035" y="-4366"/>
              <a:ext cx="4388496" cy="1616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The network as</a:t>
              </a:r>
            </a:p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black box</a:t>
              </a:r>
            </a:p>
          </p:txBody>
        </p:sp>
        <p:sp>
          <p:nvSpPr>
            <p:cNvPr id="341" name="连接线"/>
            <p:cNvSpPr/>
            <p:nvPr/>
          </p:nvSpPr>
          <p:spPr>
            <a:xfrm>
              <a:off x="2569690" y="1614532"/>
              <a:ext cx="2072379" cy="529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68" extrusionOk="0">
                  <a:moveTo>
                    <a:pt x="0" y="0"/>
                  </a:moveTo>
                  <a:cubicBezTo>
                    <a:pt x="5795" y="18800"/>
                    <a:pt x="12995" y="21600"/>
                    <a:pt x="21600" y="84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1198 -0.066884 -0.000450 -0.023401 0.005353 -0.059027" pathEditMode="relative">
                                      <p:cBhvr>
                                        <p:cTn id="1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1861 0.004650 -0.000496 0.050020 0.000982 0.040951" pathEditMode="relative">
                                      <p:cBhvr>
                                        <p:cTn id="24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149 -0.049004" pathEditMode="relative">
                                      <p:cBhvr>
                                        <p:cTn id="3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906 0.059064" pathEditMode="relative">
                                      <p:cBhvr>
                                        <p:cTn id="47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  <p:bldP spid="323" grpId="9" animBg="1" advAuto="0"/>
      <p:bldP spid="325" grpId="2" animBg="1" advAuto="0"/>
      <p:bldP spid="325" grpId="4" animBg="1" advAuto="0"/>
      <p:bldP spid="326" grpId="13" animBg="1" advAuto="0"/>
      <p:bldP spid="326" grpId="15" animBg="1" advAuto="0"/>
      <p:bldP spid="329" grpId="5" animBg="1" advAuto="0"/>
      <p:bldP spid="332" grpId="16" animBg="1" advAuto="0"/>
      <p:bldP spid="340" grpId="17" animBg="1" advAuto="0"/>
      <p:bldP spid="335" grpId="10" animBg="1" advAuto="0"/>
      <p:bldP spid="335" grpId="12" animBg="1" advAuto="0"/>
      <p:bldP spid="336" grpId="6" animBg="1" advAuto="0"/>
      <p:bldP spid="336" grpId="8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Basic congestion control ide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congestion control idea</a:t>
            </a:r>
          </a:p>
        </p:txBody>
      </p:sp>
      <p:sp>
        <p:nvSpPr>
          <p:cNvPr id="351" name="All packets ACK-ed …"/>
          <p:cNvSpPr txBox="1"/>
          <p:nvPr/>
        </p:nvSpPr>
        <p:spPr>
          <a:xfrm>
            <a:off x="7513354" y="4083843"/>
            <a:ext cx="640263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All packets ACK-ed …</a:t>
            </a:r>
          </a:p>
        </p:txBody>
      </p:sp>
      <p:sp>
        <p:nvSpPr>
          <p:cNvPr id="352" name="Increase rate!"/>
          <p:cNvSpPr txBox="1"/>
          <p:nvPr/>
        </p:nvSpPr>
        <p:spPr>
          <a:xfrm>
            <a:off x="9606436" y="5441156"/>
            <a:ext cx="403812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Increase rate!</a:t>
            </a:r>
          </a:p>
        </p:txBody>
      </p:sp>
      <p:grpSp>
        <p:nvGrpSpPr>
          <p:cNvPr id="355" name="成组"/>
          <p:cNvGrpSpPr/>
          <p:nvPr/>
        </p:nvGrpSpPr>
        <p:grpSpPr>
          <a:xfrm>
            <a:off x="7619332" y="7369968"/>
            <a:ext cx="9155336" cy="2262189"/>
            <a:chOff x="165281" y="2976"/>
            <a:chExt cx="9155335" cy="2262187"/>
          </a:xfrm>
        </p:grpSpPr>
        <p:sp>
          <p:nvSpPr>
            <p:cNvPr id="353" name="Some packets presumed lost …"/>
            <p:cNvSpPr txBox="1"/>
            <p:nvPr/>
          </p:nvSpPr>
          <p:spPr>
            <a:xfrm>
              <a:off x="165281" y="2976"/>
              <a:ext cx="9155337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Some packets presumed lost …</a:t>
              </a:r>
            </a:p>
          </p:txBody>
        </p:sp>
        <p:sp>
          <p:nvSpPr>
            <p:cNvPr id="354" name="Decrease rate!"/>
            <p:cNvSpPr txBox="1"/>
            <p:nvPr/>
          </p:nvSpPr>
          <p:spPr>
            <a:xfrm>
              <a:off x="2117679" y="1360289"/>
              <a:ext cx="432028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Decrease rate!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CP (extremely briefly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TCP (extremely briefly)</a:t>
            </a:r>
          </a:p>
        </p:txBody>
      </p:sp>
      <p:pic>
        <p:nvPicPr>
          <p:cNvPr id="36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8811" y="3411068"/>
            <a:ext cx="13686378" cy="82118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成组"/>
          <p:cNvGrpSpPr/>
          <p:nvPr/>
        </p:nvGrpSpPr>
        <p:grpSpPr>
          <a:xfrm>
            <a:off x="9192235" y="4065587"/>
            <a:ext cx="3830688" cy="1552545"/>
            <a:chOff x="228531" y="2579"/>
            <a:chExt cx="3830687" cy="1552543"/>
          </a:xfrm>
        </p:grpSpPr>
        <p:sp>
          <p:nvSpPr>
            <p:cNvPr id="361" name="Additive increase"/>
            <p:cNvSpPr txBox="1"/>
            <p:nvPr/>
          </p:nvSpPr>
          <p:spPr>
            <a:xfrm>
              <a:off x="228531" y="2579"/>
              <a:ext cx="383068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Additive increase</a:t>
              </a:r>
            </a:p>
          </p:txBody>
        </p:sp>
        <p:sp>
          <p:nvSpPr>
            <p:cNvPr id="362" name="线条"/>
            <p:cNvSpPr/>
            <p:nvPr/>
          </p:nvSpPr>
          <p:spPr>
            <a:xfrm rot="7039735">
              <a:off x="205854" y="1028937"/>
              <a:ext cx="843597" cy="20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66" name="成组"/>
          <p:cNvGrpSpPr/>
          <p:nvPr/>
        </p:nvGrpSpPr>
        <p:grpSpPr>
          <a:xfrm>
            <a:off x="8733885" y="7722231"/>
            <a:ext cx="2934777" cy="1285245"/>
            <a:chOff x="0" y="0"/>
            <a:chExt cx="2934776" cy="1285243"/>
          </a:xfrm>
        </p:grpSpPr>
        <p:sp>
          <p:nvSpPr>
            <p:cNvPr id="364" name="Slow-start"/>
            <p:cNvSpPr txBox="1"/>
            <p:nvPr/>
          </p:nvSpPr>
          <p:spPr>
            <a:xfrm>
              <a:off x="633893" y="558168"/>
              <a:ext cx="2300884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Slow-start</a:t>
              </a:r>
            </a:p>
          </p:txBody>
        </p:sp>
        <p:sp>
          <p:nvSpPr>
            <p:cNvPr id="365" name="线条"/>
            <p:cNvSpPr/>
            <p:nvPr/>
          </p:nvSpPr>
          <p:spPr>
            <a:xfrm rot="10800000" flipH="1">
              <a:off x="0" y="-1"/>
              <a:ext cx="803486" cy="61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69" name="成组"/>
          <p:cNvGrpSpPr/>
          <p:nvPr/>
        </p:nvGrpSpPr>
        <p:grpSpPr>
          <a:xfrm>
            <a:off x="15775850" y="6605347"/>
            <a:ext cx="4265032" cy="2337041"/>
            <a:chOff x="0" y="0"/>
            <a:chExt cx="4265030" cy="2337039"/>
          </a:xfrm>
        </p:grpSpPr>
        <p:sp>
          <p:nvSpPr>
            <p:cNvPr id="367" name="Multiplicative…"/>
            <p:cNvSpPr txBox="1"/>
            <p:nvPr/>
          </p:nvSpPr>
          <p:spPr>
            <a:xfrm>
              <a:off x="1078831" y="1025764"/>
              <a:ext cx="3186200" cy="13112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Multiplicative </a:t>
              </a:r>
            </a:p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decrease</a:t>
              </a:r>
            </a:p>
          </p:txBody>
        </p:sp>
        <p:sp>
          <p:nvSpPr>
            <p:cNvPr id="368" name="线条"/>
            <p:cNvSpPr/>
            <p:nvPr/>
          </p:nvSpPr>
          <p:spPr>
            <a:xfrm rot="10800000" flipH="1">
              <a:off x="0" y="0"/>
              <a:ext cx="2432038" cy="107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370" name="Transmission number"/>
          <p:cNvSpPr txBox="1"/>
          <p:nvPr/>
        </p:nvSpPr>
        <p:spPr>
          <a:xfrm>
            <a:off x="10088844" y="10852150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Transmission number</a:t>
            </a:r>
          </a:p>
        </p:txBody>
      </p:sp>
      <p:grpSp>
        <p:nvGrpSpPr>
          <p:cNvPr id="373" name="成组"/>
          <p:cNvGrpSpPr/>
          <p:nvPr/>
        </p:nvGrpSpPr>
        <p:grpSpPr>
          <a:xfrm>
            <a:off x="5309912" y="3104018"/>
            <a:ext cx="2093086" cy="7006332"/>
            <a:chOff x="0" y="0"/>
            <a:chExt cx="2093084" cy="7006330"/>
          </a:xfrm>
        </p:grpSpPr>
        <p:sp>
          <p:nvSpPr>
            <p:cNvPr id="371" name="矩形"/>
            <p:cNvSpPr/>
            <p:nvPr/>
          </p:nvSpPr>
          <p:spPr>
            <a:xfrm>
              <a:off x="0" y="0"/>
              <a:ext cx="2093085" cy="7006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ending rate"/>
            <p:cNvSpPr txBox="1"/>
            <p:nvPr/>
          </p:nvSpPr>
          <p:spPr>
            <a:xfrm rot="16200000">
              <a:off x="-1210610" y="3390443"/>
              <a:ext cx="544930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Sending rate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2" animBg="1" advAuto="0"/>
      <p:bldP spid="366" grpId="1" animBg="1" advAuto="0"/>
      <p:bldP spid="369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C62C8-DCEF-4E39-B9DF-0C6C5949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Congestion control analogy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6B2995-F0B0-40B4-AB8D-A4E663E63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63" y="3366805"/>
            <a:ext cx="10987368" cy="87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966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roblems with TC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 TCP</a:t>
            </a:r>
          </a:p>
        </p:txBody>
      </p:sp>
      <p:pic>
        <p:nvPicPr>
          <p:cNvPr id="38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8811" y="3411068"/>
            <a:ext cx="13686378" cy="82118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成组"/>
          <p:cNvGrpSpPr/>
          <p:nvPr/>
        </p:nvGrpSpPr>
        <p:grpSpPr>
          <a:xfrm>
            <a:off x="9192235" y="4065587"/>
            <a:ext cx="3830688" cy="1552545"/>
            <a:chOff x="228531" y="2579"/>
            <a:chExt cx="3830687" cy="1552543"/>
          </a:xfrm>
        </p:grpSpPr>
        <p:sp>
          <p:nvSpPr>
            <p:cNvPr id="384" name="Additive increase"/>
            <p:cNvSpPr txBox="1"/>
            <p:nvPr/>
          </p:nvSpPr>
          <p:spPr>
            <a:xfrm>
              <a:off x="228531" y="2579"/>
              <a:ext cx="383068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Additive increase</a:t>
              </a:r>
            </a:p>
          </p:txBody>
        </p:sp>
        <p:sp>
          <p:nvSpPr>
            <p:cNvPr id="385" name="线条"/>
            <p:cNvSpPr/>
            <p:nvPr/>
          </p:nvSpPr>
          <p:spPr>
            <a:xfrm rot="7039735">
              <a:off x="205854" y="1028937"/>
              <a:ext cx="843597" cy="20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89" name="成组"/>
          <p:cNvGrpSpPr/>
          <p:nvPr/>
        </p:nvGrpSpPr>
        <p:grpSpPr>
          <a:xfrm>
            <a:off x="8733885" y="7722231"/>
            <a:ext cx="2934777" cy="1285245"/>
            <a:chOff x="0" y="0"/>
            <a:chExt cx="2934776" cy="1285243"/>
          </a:xfrm>
        </p:grpSpPr>
        <p:sp>
          <p:nvSpPr>
            <p:cNvPr id="387" name="Slow-start"/>
            <p:cNvSpPr txBox="1"/>
            <p:nvPr/>
          </p:nvSpPr>
          <p:spPr>
            <a:xfrm>
              <a:off x="633893" y="558168"/>
              <a:ext cx="2300884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Slow-start</a:t>
              </a:r>
            </a:p>
          </p:txBody>
        </p:sp>
        <p:sp>
          <p:nvSpPr>
            <p:cNvPr id="388" name="线条"/>
            <p:cNvSpPr/>
            <p:nvPr/>
          </p:nvSpPr>
          <p:spPr>
            <a:xfrm rot="10800000" flipH="1">
              <a:off x="0" y="-1"/>
              <a:ext cx="803486" cy="61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390" name="Transmission number"/>
          <p:cNvSpPr txBox="1"/>
          <p:nvPr/>
        </p:nvSpPr>
        <p:spPr>
          <a:xfrm>
            <a:off x="10088844" y="10852150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Transmission number</a:t>
            </a:r>
          </a:p>
        </p:txBody>
      </p:sp>
      <p:sp>
        <p:nvSpPr>
          <p:cNvPr id="391" name="Congestion window"/>
          <p:cNvSpPr txBox="1"/>
          <p:nvPr/>
        </p:nvSpPr>
        <p:spPr>
          <a:xfrm rot="16200000">
            <a:off x="3123688" y="6494462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Congestion window</a:t>
            </a:r>
          </a:p>
        </p:txBody>
      </p:sp>
      <p:grpSp>
        <p:nvGrpSpPr>
          <p:cNvPr id="394" name="成组"/>
          <p:cNvGrpSpPr/>
          <p:nvPr/>
        </p:nvGrpSpPr>
        <p:grpSpPr>
          <a:xfrm>
            <a:off x="5309912" y="3104018"/>
            <a:ext cx="2093086" cy="7006332"/>
            <a:chOff x="0" y="0"/>
            <a:chExt cx="2093084" cy="7006330"/>
          </a:xfrm>
        </p:grpSpPr>
        <p:sp>
          <p:nvSpPr>
            <p:cNvPr id="392" name="矩形"/>
            <p:cNvSpPr/>
            <p:nvPr/>
          </p:nvSpPr>
          <p:spPr>
            <a:xfrm>
              <a:off x="0" y="0"/>
              <a:ext cx="2093085" cy="7006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ending rate"/>
            <p:cNvSpPr txBox="1"/>
            <p:nvPr/>
          </p:nvSpPr>
          <p:spPr>
            <a:xfrm rot="16200000">
              <a:off x="-1210610" y="3390443"/>
              <a:ext cx="544930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Sending rate</a:t>
              </a:r>
            </a:p>
          </p:txBody>
        </p:sp>
      </p:grpSp>
      <p:sp>
        <p:nvSpPr>
          <p:cNvPr id="395" name="矩形"/>
          <p:cNvSpPr/>
          <p:nvPr/>
        </p:nvSpPr>
        <p:spPr>
          <a:xfrm>
            <a:off x="3552595" y="3411068"/>
            <a:ext cx="17278811" cy="8211828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8" name="成组"/>
          <p:cNvGrpSpPr/>
          <p:nvPr/>
        </p:nvGrpSpPr>
        <p:grpSpPr>
          <a:xfrm>
            <a:off x="15775850" y="6605347"/>
            <a:ext cx="4412310" cy="2337041"/>
            <a:chOff x="0" y="0"/>
            <a:chExt cx="4412308" cy="2337039"/>
          </a:xfrm>
        </p:grpSpPr>
        <p:sp>
          <p:nvSpPr>
            <p:cNvPr id="396" name="Multiplicative…"/>
            <p:cNvSpPr txBox="1"/>
            <p:nvPr/>
          </p:nvSpPr>
          <p:spPr>
            <a:xfrm>
              <a:off x="931553" y="1025764"/>
              <a:ext cx="3480756" cy="13112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Multiplicative </a:t>
              </a:r>
            </a:p>
            <a:p>
              <a:pPr>
                <a:defRPr sz="3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decrease</a:t>
              </a:r>
            </a:p>
          </p:txBody>
        </p:sp>
        <p:sp>
          <p:nvSpPr>
            <p:cNvPr id="397" name="线条"/>
            <p:cNvSpPr/>
            <p:nvPr/>
          </p:nvSpPr>
          <p:spPr>
            <a:xfrm rot="10800000" flipH="1">
              <a:off x="0" y="0"/>
              <a:ext cx="2432038" cy="107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roblems with TC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 TCP</a:t>
            </a:r>
          </a:p>
        </p:txBody>
      </p:sp>
      <p:pic>
        <p:nvPicPr>
          <p:cNvPr id="4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8811" y="3411068"/>
            <a:ext cx="13686378" cy="82118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6" name="成组"/>
          <p:cNvGrpSpPr/>
          <p:nvPr/>
        </p:nvGrpSpPr>
        <p:grpSpPr>
          <a:xfrm>
            <a:off x="9192235" y="4065587"/>
            <a:ext cx="3830688" cy="1552545"/>
            <a:chOff x="228531" y="2579"/>
            <a:chExt cx="3830687" cy="1552543"/>
          </a:xfrm>
        </p:grpSpPr>
        <p:sp>
          <p:nvSpPr>
            <p:cNvPr id="404" name="Additive increase"/>
            <p:cNvSpPr txBox="1"/>
            <p:nvPr/>
          </p:nvSpPr>
          <p:spPr>
            <a:xfrm>
              <a:off x="228531" y="2579"/>
              <a:ext cx="383068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Additive increase</a:t>
              </a:r>
            </a:p>
          </p:txBody>
        </p:sp>
        <p:sp>
          <p:nvSpPr>
            <p:cNvPr id="405" name="线条"/>
            <p:cNvSpPr/>
            <p:nvPr/>
          </p:nvSpPr>
          <p:spPr>
            <a:xfrm rot="7039735">
              <a:off x="205854" y="1028937"/>
              <a:ext cx="843597" cy="20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09" name="成组"/>
          <p:cNvGrpSpPr/>
          <p:nvPr/>
        </p:nvGrpSpPr>
        <p:grpSpPr>
          <a:xfrm>
            <a:off x="8733885" y="7722231"/>
            <a:ext cx="2934777" cy="1285245"/>
            <a:chOff x="0" y="0"/>
            <a:chExt cx="2934776" cy="1285243"/>
          </a:xfrm>
        </p:grpSpPr>
        <p:sp>
          <p:nvSpPr>
            <p:cNvPr id="407" name="Slow-start"/>
            <p:cNvSpPr txBox="1"/>
            <p:nvPr/>
          </p:nvSpPr>
          <p:spPr>
            <a:xfrm>
              <a:off x="633893" y="558168"/>
              <a:ext cx="2300884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Slow-start</a:t>
              </a:r>
            </a:p>
          </p:txBody>
        </p:sp>
        <p:sp>
          <p:nvSpPr>
            <p:cNvPr id="408" name="线条"/>
            <p:cNvSpPr/>
            <p:nvPr/>
          </p:nvSpPr>
          <p:spPr>
            <a:xfrm rot="10800000" flipH="1">
              <a:off x="0" y="-1"/>
              <a:ext cx="803486" cy="61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410" name="Transmission number"/>
          <p:cNvSpPr txBox="1"/>
          <p:nvPr/>
        </p:nvSpPr>
        <p:spPr>
          <a:xfrm>
            <a:off x="10088844" y="10852150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Transmission number</a:t>
            </a:r>
          </a:p>
        </p:txBody>
      </p:sp>
      <p:sp>
        <p:nvSpPr>
          <p:cNvPr id="411" name="Congestion window"/>
          <p:cNvSpPr txBox="1"/>
          <p:nvPr/>
        </p:nvSpPr>
        <p:spPr>
          <a:xfrm rot="16200000">
            <a:off x="3123688" y="6494462"/>
            <a:ext cx="5449308" cy="7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Congestion window</a:t>
            </a:r>
          </a:p>
        </p:txBody>
      </p:sp>
      <p:grpSp>
        <p:nvGrpSpPr>
          <p:cNvPr id="414" name="成组"/>
          <p:cNvGrpSpPr/>
          <p:nvPr/>
        </p:nvGrpSpPr>
        <p:grpSpPr>
          <a:xfrm>
            <a:off x="15775850" y="6605347"/>
            <a:ext cx="4265032" cy="2337041"/>
            <a:chOff x="0" y="0"/>
            <a:chExt cx="4265030" cy="2337039"/>
          </a:xfrm>
        </p:grpSpPr>
        <p:sp>
          <p:nvSpPr>
            <p:cNvPr id="412" name="Multiplicative…"/>
            <p:cNvSpPr txBox="1"/>
            <p:nvPr/>
          </p:nvSpPr>
          <p:spPr>
            <a:xfrm>
              <a:off x="1078831" y="1025764"/>
              <a:ext cx="3186200" cy="13112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Multiplicative </a:t>
              </a:r>
            </a:p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decrease</a:t>
              </a:r>
            </a:p>
          </p:txBody>
        </p:sp>
        <p:sp>
          <p:nvSpPr>
            <p:cNvPr id="413" name="线条"/>
            <p:cNvSpPr/>
            <p:nvPr/>
          </p:nvSpPr>
          <p:spPr>
            <a:xfrm rot="10800000" flipH="1">
              <a:off x="0" y="0"/>
              <a:ext cx="2432038" cy="107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21600" y="0"/>
                  </a:moveTo>
                  <a:cubicBezTo>
                    <a:pt x="21600" y="0"/>
                    <a:pt x="17261" y="14157"/>
                    <a:pt x="11866" y="18424"/>
                  </a:cubicBezTo>
                  <a:cubicBezTo>
                    <a:pt x="7850" y="21600"/>
                    <a:pt x="0" y="20864"/>
                    <a:pt x="0" y="2086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8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17" name="成组"/>
          <p:cNvGrpSpPr/>
          <p:nvPr/>
        </p:nvGrpSpPr>
        <p:grpSpPr>
          <a:xfrm>
            <a:off x="5309912" y="3104018"/>
            <a:ext cx="2093086" cy="7006332"/>
            <a:chOff x="0" y="0"/>
            <a:chExt cx="2093084" cy="7006330"/>
          </a:xfrm>
        </p:grpSpPr>
        <p:sp>
          <p:nvSpPr>
            <p:cNvPr id="415" name="矩形"/>
            <p:cNvSpPr/>
            <p:nvPr/>
          </p:nvSpPr>
          <p:spPr>
            <a:xfrm>
              <a:off x="0" y="0"/>
              <a:ext cx="2093085" cy="7006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ending rate"/>
            <p:cNvSpPr txBox="1"/>
            <p:nvPr/>
          </p:nvSpPr>
          <p:spPr>
            <a:xfrm rot="16200000">
              <a:off x="-1210610" y="3390443"/>
              <a:ext cx="5449308" cy="727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Sending rate</a:t>
              </a:r>
            </a:p>
          </p:txBody>
        </p:sp>
      </p:grpSp>
      <p:sp>
        <p:nvSpPr>
          <p:cNvPr id="418" name="矩形"/>
          <p:cNvSpPr/>
          <p:nvPr/>
        </p:nvSpPr>
        <p:spPr>
          <a:xfrm>
            <a:off x="3552595" y="3411068"/>
            <a:ext cx="17278811" cy="8211828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9" name="椭圆形" descr="椭圆形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003600">
            <a:off x="14202965" y="4974441"/>
            <a:ext cx="2747261" cy="1337830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20" name="Reacting to…"/>
          <p:cNvSpPr txBox="1"/>
          <p:nvPr/>
        </p:nvSpPr>
        <p:spPr>
          <a:xfrm>
            <a:off x="16051547" y="3897192"/>
            <a:ext cx="3051411" cy="131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Reacting to </a:t>
            </a:r>
          </a:p>
          <a:p>
            <a:pPr>
              <a:defRPr sz="3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losses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表格"/>
          <p:cNvGraphicFramePr/>
          <p:nvPr/>
        </p:nvGraphicFramePr>
        <p:xfrm>
          <a:off x="13543812" y="9216350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5" name="表格"/>
          <p:cNvGraphicFramePr/>
          <p:nvPr/>
        </p:nvGraphicFramePr>
        <p:xfrm>
          <a:off x="13543812" y="7026192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6" name="表格"/>
          <p:cNvGraphicFramePr/>
          <p:nvPr/>
        </p:nvGraphicFramePr>
        <p:xfrm>
          <a:off x="17182020" y="5678130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3" name="成组"/>
          <p:cNvGrpSpPr/>
          <p:nvPr/>
        </p:nvGrpSpPr>
        <p:grpSpPr>
          <a:xfrm>
            <a:off x="13696677" y="7312205"/>
            <a:ext cx="1296082" cy="3678195"/>
            <a:chOff x="0" y="0"/>
            <a:chExt cx="1296081" cy="3678194"/>
          </a:xfrm>
        </p:grpSpPr>
        <p:sp>
          <p:nvSpPr>
            <p:cNvPr id="427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8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9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0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1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2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434" name="线条"/>
          <p:cNvSpPr/>
          <p:nvPr/>
        </p:nvSpPr>
        <p:spPr>
          <a:xfrm flipV="1">
            <a:off x="15007780" y="5743540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5" name="线条"/>
          <p:cNvSpPr/>
          <p:nvPr/>
        </p:nvSpPr>
        <p:spPr>
          <a:xfrm flipH="1" flipV="1">
            <a:off x="13136849" y="6270374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6" name="线条"/>
          <p:cNvSpPr/>
          <p:nvPr/>
        </p:nvSpPr>
        <p:spPr>
          <a:xfrm flipH="1" flipV="1">
            <a:off x="13605937" y="6182501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7" name="线条"/>
          <p:cNvSpPr/>
          <p:nvPr/>
        </p:nvSpPr>
        <p:spPr>
          <a:xfrm flipH="1" flipV="1">
            <a:off x="14043213" y="6177833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8" name="线条"/>
          <p:cNvSpPr/>
          <p:nvPr/>
        </p:nvSpPr>
        <p:spPr>
          <a:xfrm flipV="1">
            <a:off x="14461813" y="6187170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39" name="线条"/>
          <p:cNvSpPr/>
          <p:nvPr/>
        </p:nvSpPr>
        <p:spPr>
          <a:xfrm flipV="1">
            <a:off x="14739123" y="6187170"/>
            <a:ext cx="128993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445" name="成组"/>
          <p:cNvGrpSpPr/>
          <p:nvPr/>
        </p:nvGrpSpPr>
        <p:grpSpPr>
          <a:xfrm>
            <a:off x="12918162" y="5209427"/>
            <a:ext cx="5611197" cy="5729691"/>
            <a:chOff x="0" y="0"/>
            <a:chExt cx="5611196" cy="5729689"/>
          </a:xfrm>
        </p:grpSpPr>
        <p:sp>
          <p:nvSpPr>
            <p:cNvPr id="440" name="线条"/>
            <p:cNvSpPr/>
            <p:nvPr/>
          </p:nvSpPr>
          <p:spPr>
            <a:xfrm flipV="1">
              <a:off x="2089619" y="534112"/>
              <a:ext cx="2303700" cy="13857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1" name="线条"/>
            <p:cNvSpPr/>
            <p:nvPr/>
          </p:nvSpPr>
          <p:spPr>
            <a:xfrm rot="7800000" flipH="1">
              <a:off x="190988" y="1683510"/>
              <a:ext cx="5497064" cy="2362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0" y="0"/>
                  </a:moveTo>
                  <a:cubicBezTo>
                    <a:pt x="0" y="0"/>
                    <a:pt x="7647" y="14254"/>
                    <a:pt x="10681" y="18968"/>
                  </a:cubicBezTo>
                  <a:cubicBezTo>
                    <a:pt x="12375" y="21600"/>
                    <a:pt x="19898" y="13106"/>
                    <a:pt x="21600" y="12815"/>
                  </a:cubicBezTo>
                </a:path>
              </a:pathLst>
            </a:cu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42" name="线条"/>
            <p:cNvSpPr/>
            <p:nvPr/>
          </p:nvSpPr>
          <p:spPr>
            <a:xfrm rot="7800000" flipH="1">
              <a:off x="221631" y="1923433"/>
              <a:ext cx="4600793" cy="213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88" extrusionOk="0">
                  <a:moveTo>
                    <a:pt x="0" y="0"/>
                  </a:moveTo>
                  <a:cubicBezTo>
                    <a:pt x="0" y="0"/>
                    <a:pt x="7702" y="13493"/>
                    <a:pt x="11327" y="18695"/>
                  </a:cubicBezTo>
                  <a:cubicBezTo>
                    <a:pt x="13351" y="21600"/>
                    <a:pt x="19567" y="14450"/>
                    <a:pt x="21600" y="14129"/>
                  </a:cubicBezTo>
                </a:path>
              </a:pathLst>
            </a:cu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43" name="线条"/>
            <p:cNvSpPr/>
            <p:nvPr/>
          </p:nvSpPr>
          <p:spPr>
            <a:xfrm rot="7800000" flipH="1">
              <a:off x="-33408" y="1644995"/>
              <a:ext cx="4937859" cy="1894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7" extrusionOk="0">
                  <a:moveTo>
                    <a:pt x="0" y="0"/>
                  </a:moveTo>
                  <a:cubicBezTo>
                    <a:pt x="0" y="0"/>
                    <a:pt x="6060" y="12689"/>
                    <a:pt x="9437" y="18407"/>
                  </a:cubicBezTo>
                  <a:cubicBezTo>
                    <a:pt x="11323" y="21600"/>
                    <a:pt x="19706" y="9340"/>
                    <a:pt x="21600" y="8987"/>
                  </a:cubicBezTo>
                </a:path>
              </a:pathLst>
            </a:cu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44" name="线条"/>
            <p:cNvSpPr/>
            <p:nvPr/>
          </p:nvSpPr>
          <p:spPr>
            <a:xfrm rot="7800000" flipH="1">
              <a:off x="-111941" y="1879418"/>
              <a:ext cx="4233116" cy="1681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14" extrusionOk="0">
                  <a:moveTo>
                    <a:pt x="0" y="0"/>
                  </a:moveTo>
                  <a:cubicBezTo>
                    <a:pt x="0" y="0"/>
                    <a:pt x="5876" y="11681"/>
                    <a:pt x="9816" y="18046"/>
                  </a:cubicBezTo>
                  <a:cubicBezTo>
                    <a:pt x="12016" y="21600"/>
                    <a:pt x="19390" y="9842"/>
                    <a:pt x="21600" y="9450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54" name="成组"/>
          <p:cNvGrpSpPr/>
          <p:nvPr/>
        </p:nvGrpSpPr>
        <p:grpSpPr>
          <a:xfrm>
            <a:off x="17179255" y="5972546"/>
            <a:ext cx="1655390" cy="4708306"/>
            <a:chOff x="53578" y="0"/>
            <a:chExt cx="1655389" cy="4708304"/>
          </a:xfrm>
        </p:grpSpPr>
        <p:graphicFrame>
          <p:nvGraphicFramePr>
            <p:cNvPr id="446" name="表格"/>
            <p:cNvGraphicFramePr/>
            <p:nvPr/>
          </p:nvGraphicFramePr>
          <p:xfrm>
            <a:off x="53578" y="1904145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453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447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48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49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50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51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52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459" name="成组"/>
          <p:cNvGrpSpPr/>
          <p:nvPr/>
        </p:nvGrpSpPr>
        <p:grpSpPr>
          <a:xfrm>
            <a:off x="17581049" y="5976704"/>
            <a:ext cx="1030679" cy="3702530"/>
            <a:chOff x="0" y="0"/>
            <a:chExt cx="1030678" cy="3702528"/>
          </a:xfrm>
        </p:grpSpPr>
        <p:sp>
          <p:nvSpPr>
            <p:cNvPr id="455" name="线条"/>
            <p:cNvSpPr/>
            <p:nvPr/>
          </p:nvSpPr>
          <p:spPr>
            <a:xfrm flipH="1">
              <a:off x="524268" y="0"/>
              <a:ext cx="1" cy="2991058"/>
            </a:xfrm>
            <a:prstGeom prst="line">
              <a:avLst/>
            </a:pr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6" name="线条"/>
            <p:cNvSpPr/>
            <p:nvPr/>
          </p:nvSpPr>
          <p:spPr>
            <a:xfrm flipH="1">
              <a:off x="798506" y="14955"/>
              <a:ext cx="1" cy="3318334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7" name="线条"/>
            <p:cNvSpPr/>
            <p:nvPr/>
          </p:nvSpPr>
          <p:spPr>
            <a:xfrm flipH="1">
              <a:off x="1030678" y="50674"/>
              <a:ext cx="1" cy="3651855"/>
            </a:xfrm>
            <a:prstGeom prst="line">
              <a:avLst/>
            </a:pr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8" name="线条"/>
            <p:cNvSpPr/>
            <p:nvPr/>
          </p:nvSpPr>
          <p:spPr>
            <a:xfrm flipH="1">
              <a:off x="-1" y="32815"/>
              <a:ext cx="2" cy="2408392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460" name="Long queues ⇒ queueing del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Long queues ⇒ queueing delays</a:t>
            </a:r>
          </a:p>
        </p:txBody>
      </p:sp>
      <p:sp>
        <p:nvSpPr>
          <p:cNvPr id="461" name="矩形"/>
          <p:cNvSpPr/>
          <p:nvPr/>
        </p:nvSpPr>
        <p:spPr>
          <a:xfrm>
            <a:off x="5617192" y="6047990"/>
            <a:ext cx="5648695" cy="7767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2" name="矩形"/>
          <p:cNvSpPr/>
          <p:nvPr/>
        </p:nvSpPr>
        <p:spPr>
          <a:xfrm>
            <a:off x="5652911" y="6083708"/>
            <a:ext cx="5577257" cy="7053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3" name="圆形"/>
          <p:cNvSpPr/>
          <p:nvPr/>
        </p:nvSpPr>
        <p:spPr>
          <a:xfrm>
            <a:off x="14678860" y="6604499"/>
            <a:ext cx="803673" cy="805733"/>
          </a:xfrm>
          <a:prstGeom prst="ellipse">
            <a:avLst/>
          </a:prstGeom>
          <a:solidFill>
            <a:srgbClr val="DCDEE0">
              <a:alpha val="8603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椭圆形"/>
          <p:cNvSpPr/>
          <p:nvPr/>
        </p:nvSpPr>
        <p:spPr>
          <a:xfrm>
            <a:off x="5247228" y="3289343"/>
            <a:ext cx="6316532" cy="6294094"/>
          </a:xfrm>
          <a:prstGeom prst="ellipse">
            <a:avLst/>
          </a:prstGeom>
          <a:solidFill>
            <a:srgbClr val="DCDEE0">
              <a:alpha val="3179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5" name="线条"/>
          <p:cNvSpPr/>
          <p:nvPr/>
        </p:nvSpPr>
        <p:spPr>
          <a:xfrm>
            <a:off x="9985609" y="3706917"/>
            <a:ext cx="5283100" cy="2990113"/>
          </a:xfrm>
          <a:prstGeom prst="line">
            <a:avLst/>
          </a:prstGeom>
          <a:ln w="25400">
            <a:solidFill>
              <a:srgbClr val="DCDEE0">
                <a:alpha val="3011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66" name="线条"/>
          <p:cNvSpPr/>
          <p:nvPr/>
        </p:nvSpPr>
        <p:spPr>
          <a:xfrm flipV="1">
            <a:off x="9309584" y="7334552"/>
            <a:ext cx="5973829" cy="2124941"/>
          </a:xfrm>
          <a:prstGeom prst="line">
            <a:avLst/>
          </a:prstGeom>
          <a:ln w="25400">
            <a:solidFill>
              <a:srgbClr val="DCDEE0">
                <a:alpha val="2994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67" name="Buffer"/>
          <p:cNvSpPr txBox="1"/>
          <p:nvPr/>
        </p:nvSpPr>
        <p:spPr>
          <a:xfrm>
            <a:off x="4308637" y="4951981"/>
            <a:ext cx="169749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Buffer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成组"/>
          <p:cNvGrpSpPr/>
          <p:nvPr/>
        </p:nvGrpSpPr>
        <p:grpSpPr>
          <a:xfrm>
            <a:off x="16500250" y="8095239"/>
            <a:ext cx="1658153" cy="3421103"/>
            <a:chOff x="53578" y="53578"/>
            <a:chExt cx="1658152" cy="3421102"/>
          </a:xfrm>
        </p:grpSpPr>
        <p:graphicFrame>
          <p:nvGraphicFramePr>
            <p:cNvPr id="528" name="表格"/>
            <p:cNvGraphicFramePr/>
            <p:nvPr/>
          </p:nvGraphicFramePr>
          <p:xfrm>
            <a:off x="56343" y="53578"/>
            <a:ext cx="1655387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536" name="成组"/>
            <p:cNvGrpSpPr/>
            <p:nvPr/>
          </p:nvGrpSpPr>
          <p:grpSpPr>
            <a:xfrm>
              <a:off x="53578" y="370885"/>
              <a:ext cx="1655389" cy="3103795"/>
              <a:chOff x="53578" y="1604509"/>
              <a:chExt cx="1655388" cy="3103792"/>
            </a:xfrm>
          </p:grpSpPr>
          <p:graphicFrame>
            <p:nvGraphicFramePr>
              <p:cNvPr id="529" name="表格"/>
              <p:cNvGraphicFramePr/>
              <p:nvPr/>
            </p:nvGraphicFramePr>
            <p:xfrm>
              <a:off x="53578" y="1904145"/>
              <a:ext cx="1655388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53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3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547" name="成组"/>
          <p:cNvGrpSpPr/>
          <p:nvPr/>
        </p:nvGrpSpPr>
        <p:grpSpPr>
          <a:xfrm>
            <a:off x="13822356" y="9569758"/>
            <a:ext cx="1658153" cy="3421104"/>
            <a:chOff x="53578" y="53578"/>
            <a:chExt cx="1658152" cy="3421101"/>
          </a:xfrm>
        </p:grpSpPr>
        <p:graphicFrame>
          <p:nvGraphicFramePr>
            <p:cNvPr id="538" name="表格"/>
            <p:cNvGraphicFramePr/>
            <p:nvPr/>
          </p:nvGraphicFramePr>
          <p:xfrm>
            <a:off x="56343" y="53578"/>
            <a:ext cx="1655387" cy="93471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546" name="成组"/>
            <p:cNvGrpSpPr/>
            <p:nvPr/>
          </p:nvGrpSpPr>
          <p:grpSpPr>
            <a:xfrm>
              <a:off x="53578" y="370885"/>
              <a:ext cx="1655389" cy="3103794"/>
              <a:chOff x="53578" y="1604509"/>
              <a:chExt cx="1655388" cy="3103791"/>
            </a:xfrm>
          </p:grpSpPr>
          <p:graphicFrame>
            <p:nvGraphicFramePr>
              <p:cNvPr id="539" name="表格"/>
              <p:cNvGraphicFramePr/>
              <p:nvPr/>
            </p:nvGraphicFramePr>
            <p:xfrm>
              <a:off x="53578" y="1904145"/>
              <a:ext cx="1655388" cy="2804155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54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4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557" name="成组"/>
          <p:cNvGrpSpPr/>
          <p:nvPr/>
        </p:nvGrpSpPr>
        <p:grpSpPr>
          <a:xfrm>
            <a:off x="17643994" y="5349757"/>
            <a:ext cx="1658153" cy="3421103"/>
            <a:chOff x="53578" y="53578"/>
            <a:chExt cx="1658152" cy="3421102"/>
          </a:xfrm>
        </p:grpSpPr>
        <p:graphicFrame>
          <p:nvGraphicFramePr>
            <p:cNvPr id="548" name="表格"/>
            <p:cNvGraphicFramePr/>
            <p:nvPr/>
          </p:nvGraphicFramePr>
          <p:xfrm>
            <a:off x="56343" y="53578"/>
            <a:ext cx="1655387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556" name="成组"/>
            <p:cNvGrpSpPr/>
            <p:nvPr/>
          </p:nvGrpSpPr>
          <p:grpSpPr>
            <a:xfrm>
              <a:off x="53578" y="370885"/>
              <a:ext cx="1655389" cy="3103795"/>
              <a:chOff x="53578" y="1604509"/>
              <a:chExt cx="1655388" cy="3103792"/>
            </a:xfrm>
          </p:grpSpPr>
          <p:graphicFrame>
            <p:nvGraphicFramePr>
              <p:cNvPr id="549" name="表格"/>
              <p:cNvGraphicFramePr/>
              <p:nvPr/>
            </p:nvGraphicFramePr>
            <p:xfrm>
              <a:off x="53578" y="1904145"/>
              <a:ext cx="1655388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55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sp>
        <p:nvSpPr>
          <p:cNvPr id="558" name="Scatter-gather traffic patte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Scatter-gather traffic pattern</a:t>
            </a:r>
          </a:p>
        </p:txBody>
      </p:sp>
      <p:sp>
        <p:nvSpPr>
          <p:cNvPr id="559" name="…"/>
          <p:cNvSpPr txBox="1"/>
          <p:nvPr/>
        </p:nvSpPr>
        <p:spPr>
          <a:xfrm>
            <a:off x="11580812" y="9235409"/>
            <a:ext cx="1222376" cy="1387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8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…</a:t>
            </a:r>
          </a:p>
        </p:txBody>
      </p:sp>
      <p:grpSp>
        <p:nvGrpSpPr>
          <p:cNvPr id="563" name="成组"/>
          <p:cNvGrpSpPr/>
          <p:nvPr/>
        </p:nvGrpSpPr>
        <p:grpSpPr>
          <a:xfrm flipH="1">
            <a:off x="12933721" y="6447538"/>
            <a:ext cx="4844146" cy="3953506"/>
            <a:chOff x="0" y="258577"/>
            <a:chExt cx="4844144" cy="3953504"/>
          </a:xfrm>
        </p:grpSpPr>
        <p:sp>
          <p:nvSpPr>
            <p:cNvPr id="560" name="线条"/>
            <p:cNvSpPr/>
            <p:nvPr/>
          </p:nvSpPr>
          <p:spPr>
            <a:xfrm flipH="1" flipV="1">
              <a:off x="-1" y="258577"/>
              <a:ext cx="4822910" cy="31184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61" name="线条"/>
            <p:cNvSpPr/>
            <p:nvPr/>
          </p:nvSpPr>
          <p:spPr>
            <a:xfrm flipH="1">
              <a:off x="684395" y="581087"/>
              <a:ext cx="4116469" cy="218820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62" name="线条"/>
            <p:cNvSpPr/>
            <p:nvPr/>
          </p:nvSpPr>
          <p:spPr>
            <a:xfrm flipH="1">
              <a:off x="3620491" y="570385"/>
              <a:ext cx="1223654" cy="364169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94" name="成组"/>
          <p:cNvGrpSpPr/>
          <p:nvPr/>
        </p:nvGrpSpPr>
        <p:grpSpPr>
          <a:xfrm>
            <a:off x="4475388" y="5868320"/>
            <a:ext cx="5800853" cy="6235842"/>
            <a:chOff x="53578" y="53578"/>
            <a:chExt cx="5800852" cy="6235840"/>
          </a:xfrm>
        </p:grpSpPr>
        <p:grpSp>
          <p:nvGrpSpPr>
            <p:cNvPr id="573" name="成组"/>
            <p:cNvGrpSpPr/>
            <p:nvPr/>
          </p:nvGrpSpPr>
          <p:grpSpPr>
            <a:xfrm>
              <a:off x="4196277" y="2868316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564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572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565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566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67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68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69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0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1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  <p:grpSp>
          <p:nvGrpSpPr>
            <p:cNvPr id="583" name="成组"/>
            <p:cNvGrpSpPr/>
            <p:nvPr/>
          </p:nvGrpSpPr>
          <p:grpSpPr>
            <a:xfrm>
              <a:off x="1943430" y="1969359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574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582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575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576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7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8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79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0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1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  <p:grpSp>
          <p:nvGrpSpPr>
            <p:cNvPr id="593" name="成组"/>
            <p:cNvGrpSpPr/>
            <p:nvPr/>
          </p:nvGrpSpPr>
          <p:grpSpPr>
            <a:xfrm>
              <a:off x="53578" y="53578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584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592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585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586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7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8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89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90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91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</p:grpSp>
      <p:grpSp>
        <p:nvGrpSpPr>
          <p:cNvPr id="598" name="成组"/>
          <p:cNvGrpSpPr/>
          <p:nvPr/>
        </p:nvGrpSpPr>
        <p:grpSpPr>
          <a:xfrm>
            <a:off x="5945810" y="6680891"/>
            <a:ext cx="5449069" cy="4163572"/>
            <a:chOff x="-648204" y="491930"/>
            <a:chExt cx="5449067" cy="4163571"/>
          </a:xfrm>
        </p:grpSpPr>
        <p:sp>
          <p:nvSpPr>
            <p:cNvPr id="595" name="线条"/>
            <p:cNvSpPr/>
            <p:nvPr/>
          </p:nvSpPr>
          <p:spPr>
            <a:xfrm flipH="1" flipV="1">
              <a:off x="-648205" y="491930"/>
              <a:ext cx="541925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6" name="线条"/>
            <p:cNvSpPr/>
            <p:nvPr/>
          </p:nvSpPr>
          <p:spPr>
            <a:xfrm flipH="1">
              <a:off x="3156953" y="518529"/>
              <a:ext cx="1635336" cy="413697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7" name="线条"/>
            <p:cNvSpPr/>
            <p:nvPr/>
          </p:nvSpPr>
          <p:spPr>
            <a:xfrm flipH="1">
              <a:off x="1099246" y="607015"/>
              <a:ext cx="3701618" cy="177335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599" name="线条"/>
          <p:cNvSpPr/>
          <p:nvPr/>
        </p:nvSpPr>
        <p:spPr>
          <a:xfrm>
            <a:off x="5822088" y="6715800"/>
            <a:ext cx="5597570" cy="87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08" y="5752"/>
                  <a:pt x="15168" y="10455"/>
                  <a:pt x="11872" y="14007"/>
                </a:cubicBezTo>
                <a:cubicBezTo>
                  <a:pt x="7960" y="18223"/>
                  <a:pt x="3995" y="207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00" name="线条"/>
          <p:cNvSpPr/>
          <p:nvPr/>
        </p:nvSpPr>
        <p:spPr>
          <a:xfrm>
            <a:off x="12998373" y="6790681"/>
            <a:ext cx="4099566" cy="271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90" y="5339"/>
                  <a:pt x="5780" y="9948"/>
                  <a:pt x="9426" y="13619"/>
                </a:cubicBezTo>
                <a:cubicBezTo>
                  <a:pt x="13137" y="17354"/>
                  <a:pt x="17260" y="20057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610" name="成组"/>
          <p:cNvGrpSpPr/>
          <p:nvPr/>
        </p:nvGrpSpPr>
        <p:grpSpPr>
          <a:xfrm>
            <a:off x="11380885" y="5027187"/>
            <a:ext cx="1658153" cy="3421103"/>
            <a:chOff x="53578" y="53578"/>
            <a:chExt cx="1658151" cy="3421102"/>
          </a:xfrm>
        </p:grpSpPr>
        <p:graphicFrame>
          <p:nvGraphicFramePr>
            <p:cNvPr id="601" name="表格"/>
            <p:cNvGraphicFramePr/>
            <p:nvPr/>
          </p:nvGraphicFramePr>
          <p:xfrm>
            <a:off x="56343" y="53578"/>
            <a:ext cx="1655386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609" name="成组"/>
            <p:cNvGrpSpPr/>
            <p:nvPr/>
          </p:nvGrpSpPr>
          <p:grpSpPr>
            <a:xfrm>
              <a:off x="53578" y="370885"/>
              <a:ext cx="1655388" cy="3103795"/>
              <a:chOff x="53578" y="1604509"/>
              <a:chExt cx="1655387" cy="3103792"/>
            </a:xfrm>
          </p:grpSpPr>
          <p:graphicFrame>
            <p:nvGraphicFramePr>
              <p:cNvPr id="602" name="表格"/>
              <p:cNvGraphicFramePr/>
              <p:nvPr/>
            </p:nvGraphicFramePr>
            <p:xfrm>
              <a:off x="53578" y="1904145"/>
              <a:ext cx="1655387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603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4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5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6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7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8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613" name="成组"/>
          <p:cNvGrpSpPr/>
          <p:nvPr/>
        </p:nvGrpSpPr>
        <p:grpSpPr>
          <a:xfrm>
            <a:off x="10947073" y="3297223"/>
            <a:ext cx="5838980" cy="3267314"/>
            <a:chOff x="-21479" y="-2182"/>
            <a:chExt cx="5838979" cy="3267312"/>
          </a:xfrm>
        </p:grpSpPr>
        <p:sp>
          <p:nvSpPr>
            <p:cNvPr id="611" name="Web search query"/>
            <p:cNvSpPr txBox="1"/>
            <p:nvPr/>
          </p:nvSpPr>
          <p:spPr>
            <a:xfrm>
              <a:off x="944383" y="-2183"/>
              <a:ext cx="4873117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Web search query</a:t>
              </a:r>
            </a:p>
          </p:txBody>
        </p:sp>
        <p:sp>
          <p:nvSpPr>
            <p:cNvPr id="612" name="线条"/>
            <p:cNvSpPr/>
            <p:nvPr/>
          </p:nvSpPr>
          <p:spPr>
            <a:xfrm>
              <a:off x="-21480" y="680621"/>
              <a:ext cx="1090510" cy="258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0" h="21600" extrusionOk="0">
                  <a:moveTo>
                    <a:pt x="19480" y="0"/>
                  </a:moveTo>
                  <a:cubicBezTo>
                    <a:pt x="12712" y="1083"/>
                    <a:pt x="7056" y="3312"/>
                    <a:pt x="3627" y="6249"/>
                  </a:cubicBezTo>
                  <a:cubicBezTo>
                    <a:pt x="-2120" y="11173"/>
                    <a:pt x="-961" y="17232"/>
                    <a:pt x="6564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623" name="成组"/>
          <p:cNvGrpSpPr/>
          <p:nvPr/>
        </p:nvGrpSpPr>
        <p:grpSpPr>
          <a:xfrm>
            <a:off x="4890369" y="6519525"/>
            <a:ext cx="12591951" cy="6662214"/>
            <a:chOff x="-14430" y="0"/>
            <a:chExt cx="12591950" cy="6662213"/>
          </a:xfrm>
        </p:grpSpPr>
        <p:sp>
          <p:nvSpPr>
            <p:cNvPr id="614" name="Search index…"/>
            <p:cNvSpPr txBox="1"/>
            <p:nvPr/>
          </p:nvSpPr>
          <p:spPr>
            <a:xfrm>
              <a:off x="1347536" y="5401738"/>
              <a:ext cx="2913324" cy="126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Search index </a:t>
              </a:r>
            </a:p>
            <a:p>
              <a:pPr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server</a:t>
              </a:r>
            </a:p>
          </p:txBody>
        </p:sp>
        <p:grpSp>
          <p:nvGrpSpPr>
            <p:cNvPr id="622" name="成组"/>
            <p:cNvGrpSpPr/>
            <p:nvPr/>
          </p:nvGrpSpPr>
          <p:grpSpPr>
            <a:xfrm>
              <a:off x="-14431" y="0"/>
              <a:ext cx="12591951" cy="5837105"/>
              <a:chOff x="-14430" y="0"/>
              <a:chExt cx="12591950" cy="5837104"/>
            </a:xfrm>
          </p:grpSpPr>
          <p:sp>
            <p:nvSpPr>
              <p:cNvPr id="627" name="连接线"/>
              <p:cNvSpPr/>
              <p:nvPr/>
            </p:nvSpPr>
            <p:spPr>
              <a:xfrm>
                <a:off x="2449776" y="4215410"/>
                <a:ext cx="1451018" cy="1067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3666" y="12263"/>
                      <a:pt x="10866" y="5063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28" name="连接线"/>
              <p:cNvSpPr/>
              <p:nvPr/>
            </p:nvSpPr>
            <p:spPr>
              <a:xfrm>
                <a:off x="2022720" y="1976347"/>
                <a:ext cx="389647" cy="3304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04" h="21600" extrusionOk="0">
                    <a:moveTo>
                      <a:pt x="2625" y="21600"/>
                    </a:moveTo>
                    <a:cubicBezTo>
                      <a:pt x="-3696" y="15794"/>
                      <a:pt x="1397" y="8594"/>
                      <a:pt x="17904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29" name="连接线"/>
              <p:cNvSpPr/>
              <p:nvPr/>
            </p:nvSpPr>
            <p:spPr>
              <a:xfrm>
                <a:off x="649707" y="1014102"/>
                <a:ext cx="1101516" cy="42612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655" y="16228"/>
                      <a:pt x="4455" y="9028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30" name="连接线"/>
              <p:cNvSpPr/>
              <p:nvPr/>
            </p:nvSpPr>
            <p:spPr>
              <a:xfrm>
                <a:off x="-14431" y="0"/>
                <a:ext cx="1428393" cy="5391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75" h="21600" extrusionOk="0">
                    <a:moveTo>
                      <a:pt x="18875" y="21600"/>
                    </a:moveTo>
                    <a:cubicBezTo>
                      <a:pt x="3183" y="15585"/>
                      <a:pt x="-2725" y="8385"/>
                      <a:pt x="1152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31" name="连接线"/>
              <p:cNvSpPr/>
              <p:nvPr/>
            </p:nvSpPr>
            <p:spPr>
              <a:xfrm>
                <a:off x="4302349" y="3884736"/>
                <a:ext cx="4535798" cy="1729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6869" y="17162"/>
                      <a:pt x="14069" y="9962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32" name="连接线"/>
              <p:cNvSpPr/>
              <p:nvPr/>
            </p:nvSpPr>
            <p:spPr>
              <a:xfrm>
                <a:off x="4376702" y="3026203"/>
                <a:ext cx="7280054" cy="2810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6755" y="16343"/>
                      <a:pt x="13955" y="9143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33" name="连接线"/>
              <p:cNvSpPr/>
              <p:nvPr/>
            </p:nvSpPr>
            <p:spPr>
              <a:xfrm>
                <a:off x="3915543" y="95529"/>
                <a:ext cx="8661977" cy="5315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198" y="11641"/>
                      <a:pt x="14398" y="4441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626" name="成组"/>
          <p:cNvGrpSpPr/>
          <p:nvPr/>
        </p:nvGrpSpPr>
        <p:grpSpPr>
          <a:xfrm>
            <a:off x="13100394" y="4936733"/>
            <a:ext cx="4140147" cy="1692678"/>
            <a:chOff x="0" y="6349"/>
            <a:chExt cx="4140146" cy="1692677"/>
          </a:xfrm>
        </p:grpSpPr>
        <p:sp>
          <p:nvSpPr>
            <p:cNvPr id="624" name="Result aggregator"/>
            <p:cNvSpPr txBox="1"/>
            <p:nvPr/>
          </p:nvSpPr>
          <p:spPr>
            <a:xfrm>
              <a:off x="573852" y="6349"/>
              <a:ext cx="3566295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Result aggregator</a:t>
              </a:r>
            </a:p>
          </p:txBody>
        </p:sp>
        <p:sp>
          <p:nvSpPr>
            <p:cNvPr id="634" name="连接线"/>
            <p:cNvSpPr/>
            <p:nvPr/>
          </p:nvSpPr>
          <p:spPr>
            <a:xfrm>
              <a:off x="0" y="738052"/>
              <a:ext cx="979413" cy="96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27" y="11263"/>
                    <a:pt x="8727" y="18463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3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" grpId="5" animBg="1" advAuto="0"/>
      <p:bldP spid="598" grpId="3" animBg="1" advAuto="0"/>
      <p:bldP spid="599" grpId="4" animBg="1" advAuto="0"/>
      <p:bldP spid="600" grpId="6" animBg="1" advAuto="0"/>
      <p:bldP spid="613" grpId="1" animBg="1" advAuto="0"/>
      <p:bldP spid="623" grpId="7" animBg="1" advAuto="0"/>
      <p:bldP spid="62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C82101-7811-41E9-A2AE-F22C87C3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have learned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AACD7A9-F6D9-4E5C-A48E-7D38FF19AFBB}"/>
              </a:ext>
            </a:extLst>
          </p:cNvPr>
          <p:cNvSpPr txBox="1">
            <a:spLocks/>
          </p:cNvSpPr>
          <p:nvPr/>
        </p:nvSpPr>
        <p:spPr>
          <a:xfrm>
            <a:off x="838199" y="2253015"/>
            <a:ext cx="22722191" cy="1105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marR="0" lvl="0" indent="-4508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What is cloud computing </a:t>
            </a:r>
          </a:p>
          <a:p>
            <a:pPr marL="450850" marR="0" lvl="0" indent="-4508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Cloud Networking</a:t>
            </a:r>
            <a:endParaRPr kumimoji="1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900113" marR="0" lvl="1" indent="-45085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tabLst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Physical Structure</a:t>
            </a:r>
          </a:p>
          <a:p>
            <a:pPr marL="900113" marR="0" lvl="1" indent="-45085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tabLst/>
              <a:defRPr/>
            </a:pPr>
            <a:r>
              <a:rPr kumimoji="1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Applications and network traffic</a:t>
            </a:r>
          </a:p>
          <a:p>
            <a:pPr marL="900113" marR="0" lvl="1" indent="-45085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tabLst/>
              <a:defRPr/>
            </a:pPr>
            <a:r>
              <a:rPr kumimoji="1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Host networking virtualization</a:t>
            </a:r>
          </a:p>
          <a:p>
            <a:pPr marL="900113" marR="0" lvl="1" indent="-45085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tabLst/>
              <a:defRPr/>
            </a:pPr>
            <a:r>
              <a:rPr kumimoji="1" lang="en-US" altLang="zh-CN" sz="4000" b="1" dirty="0">
                <a:solidFill>
                  <a:sysClr val="windowText" lastClr="000000"/>
                </a:solidFill>
              </a:rPr>
              <a:t>Addressing &amp; Routing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Basic background networking knowledge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Pure layer 2 solution for data center networking (DCN)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VL2 for DCN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Routing basics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ECMP routing</a:t>
            </a:r>
          </a:p>
          <a:p>
            <a:pPr lvl="2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600" b="1" dirty="0">
                <a:solidFill>
                  <a:sysClr val="windowText" lastClr="000000"/>
                </a:solidFill>
              </a:rPr>
              <a:t>Two multi-path transport scheme</a:t>
            </a:r>
          </a:p>
          <a:p>
            <a:pPr lvl="3" indent="-450850">
              <a:buClr>
                <a:srgbClr val="9999CC"/>
              </a:buClr>
              <a:buFont typeface="Wingdings" pitchFamily="2" charset="2"/>
              <a:buChar char=""/>
              <a:defRPr/>
            </a:pPr>
            <a:r>
              <a:rPr kumimoji="1" lang="en-US" altLang="zh-CN" sz="3400" b="1" dirty="0" err="1">
                <a:solidFill>
                  <a:sysClr val="windowText" lastClr="000000"/>
                </a:solidFill>
              </a:rPr>
              <a:t>Flowlet</a:t>
            </a:r>
            <a:r>
              <a:rPr kumimoji="1" lang="en-US" altLang="zh-CN" sz="3400" b="1" dirty="0">
                <a:solidFill>
                  <a:sysClr val="windowText" lastClr="000000"/>
                </a:solidFill>
              </a:rPr>
              <a:t> &amp; MPTCP</a:t>
            </a:r>
          </a:p>
        </p:txBody>
      </p:sp>
    </p:spTree>
    <p:extLst>
      <p:ext uri="{BB962C8B-B14F-4D97-AF65-F5344CB8AC3E}">
        <p14:creationId xmlns:p14="http://schemas.microsoft.com/office/powerpoint/2010/main" val="2021799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成组"/>
          <p:cNvGrpSpPr/>
          <p:nvPr/>
        </p:nvGrpSpPr>
        <p:grpSpPr>
          <a:xfrm>
            <a:off x="16500250" y="8095239"/>
            <a:ext cx="1658153" cy="3421103"/>
            <a:chOff x="53578" y="53578"/>
            <a:chExt cx="1658152" cy="3421102"/>
          </a:xfrm>
        </p:grpSpPr>
        <p:graphicFrame>
          <p:nvGraphicFramePr>
            <p:cNvPr id="638" name="表格"/>
            <p:cNvGraphicFramePr/>
            <p:nvPr/>
          </p:nvGraphicFramePr>
          <p:xfrm>
            <a:off x="56343" y="53578"/>
            <a:ext cx="1655387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646" name="成组"/>
            <p:cNvGrpSpPr/>
            <p:nvPr/>
          </p:nvGrpSpPr>
          <p:grpSpPr>
            <a:xfrm>
              <a:off x="53578" y="370885"/>
              <a:ext cx="1655389" cy="3103795"/>
              <a:chOff x="53578" y="1604509"/>
              <a:chExt cx="1655388" cy="3103792"/>
            </a:xfrm>
          </p:grpSpPr>
          <p:graphicFrame>
            <p:nvGraphicFramePr>
              <p:cNvPr id="639" name="表格"/>
              <p:cNvGraphicFramePr/>
              <p:nvPr/>
            </p:nvGraphicFramePr>
            <p:xfrm>
              <a:off x="53578" y="1904145"/>
              <a:ext cx="1655388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64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657" name="成组"/>
          <p:cNvGrpSpPr/>
          <p:nvPr/>
        </p:nvGrpSpPr>
        <p:grpSpPr>
          <a:xfrm>
            <a:off x="13822356" y="9569758"/>
            <a:ext cx="1658153" cy="3421104"/>
            <a:chOff x="53578" y="53578"/>
            <a:chExt cx="1658152" cy="3421101"/>
          </a:xfrm>
        </p:grpSpPr>
        <p:graphicFrame>
          <p:nvGraphicFramePr>
            <p:cNvPr id="648" name="表格"/>
            <p:cNvGraphicFramePr/>
            <p:nvPr/>
          </p:nvGraphicFramePr>
          <p:xfrm>
            <a:off x="56343" y="53578"/>
            <a:ext cx="1655387" cy="93471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656" name="成组"/>
            <p:cNvGrpSpPr/>
            <p:nvPr/>
          </p:nvGrpSpPr>
          <p:grpSpPr>
            <a:xfrm>
              <a:off x="53578" y="370885"/>
              <a:ext cx="1655389" cy="3103794"/>
              <a:chOff x="53578" y="1604509"/>
              <a:chExt cx="1655388" cy="3103791"/>
            </a:xfrm>
          </p:grpSpPr>
          <p:graphicFrame>
            <p:nvGraphicFramePr>
              <p:cNvPr id="649" name="表格"/>
              <p:cNvGraphicFramePr/>
              <p:nvPr/>
            </p:nvGraphicFramePr>
            <p:xfrm>
              <a:off x="53578" y="1904145"/>
              <a:ext cx="1655388" cy="2804155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65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667" name="成组"/>
          <p:cNvGrpSpPr/>
          <p:nvPr/>
        </p:nvGrpSpPr>
        <p:grpSpPr>
          <a:xfrm>
            <a:off x="17643994" y="5349757"/>
            <a:ext cx="1658153" cy="3421103"/>
            <a:chOff x="53578" y="53578"/>
            <a:chExt cx="1658152" cy="3421102"/>
          </a:xfrm>
        </p:grpSpPr>
        <p:graphicFrame>
          <p:nvGraphicFramePr>
            <p:cNvPr id="658" name="表格"/>
            <p:cNvGraphicFramePr/>
            <p:nvPr/>
          </p:nvGraphicFramePr>
          <p:xfrm>
            <a:off x="56343" y="53578"/>
            <a:ext cx="1655387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666" name="成组"/>
            <p:cNvGrpSpPr/>
            <p:nvPr/>
          </p:nvGrpSpPr>
          <p:grpSpPr>
            <a:xfrm>
              <a:off x="53578" y="370885"/>
              <a:ext cx="1655389" cy="3103795"/>
              <a:chOff x="53578" y="1604509"/>
              <a:chExt cx="1655388" cy="3103792"/>
            </a:xfrm>
          </p:grpSpPr>
          <p:graphicFrame>
            <p:nvGraphicFramePr>
              <p:cNvPr id="659" name="表格"/>
              <p:cNvGraphicFramePr/>
              <p:nvPr/>
            </p:nvGraphicFramePr>
            <p:xfrm>
              <a:off x="53578" y="1904145"/>
              <a:ext cx="1655388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660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1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2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3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4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5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sp>
        <p:nvSpPr>
          <p:cNvPr id="668" name="Scatter-gather traffic patte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Scatter-gather traffic pattern</a:t>
            </a:r>
          </a:p>
        </p:txBody>
      </p:sp>
      <p:sp>
        <p:nvSpPr>
          <p:cNvPr id="669" name="…"/>
          <p:cNvSpPr txBox="1"/>
          <p:nvPr/>
        </p:nvSpPr>
        <p:spPr>
          <a:xfrm>
            <a:off x="11580812" y="9235409"/>
            <a:ext cx="1222376" cy="1387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sz="8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…</a:t>
            </a:r>
          </a:p>
        </p:txBody>
      </p:sp>
      <p:grpSp>
        <p:nvGrpSpPr>
          <p:cNvPr id="700" name="成组"/>
          <p:cNvGrpSpPr/>
          <p:nvPr/>
        </p:nvGrpSpPr>
        <p:grpSpPr>
          <a:xfrm>
            <a:off x="4475388" y="5868320"/>
            <a:ext cx="5800853" cy="6235842"/>
            <a:chOff x="53578" y="53578"/>
            <a:chExt cx="5800852" cy="6235840"/>
          </a:xfrm>
        </p:grpSpPr>
        <p:grpSp>
          <p:nvGrpSpPr>
            <p:cNvPr id="679" name="成组"/>
            <p:cNvGrpSpPr/>
            <p:nvPr/>
          </p:nvGrpSpPr>
          <p:grpSpPr>
            <a:xfrm>
              <a:off x="4196277" y="2868316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670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678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671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672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3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4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5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6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77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  <p:grpSp>
          <p:nvGrpSpPr>
            <p:cNvPr id="689" name="成组"/>
            <p:cNvGrpSpPr/>
            <p:nvPr/>
          </p:nvGrpSpPr>
          <p:grpSpPr>
            <a:xfrm>
              <a:off x="1943430" y="1969359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680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688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681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682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3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4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5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6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87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  <p:grpSp>
          <p:nvGrpSpPr>
            <p:cNvPr id="699" name="成组"/>
            <p:cNvGrpSpPr/>
            <p:nvPr/>
          </p:nvGrpSpPr>
          <p:grpSpPr>
            <a:xfrm>
              <a:off x="53578" y="53578"/>
              <a:ext cx="1658153" cy="3421102"/>
              <a:chOff x="53578" y="53578"/>
              <a:chExt cx="1658152" cy="3421101"/>
            </a:xfrm>
          </p:grpSpPr>
          <p:graphicFrame>
            <p:nvGraphicFramePr>
              <p:cNvPr id="690" name="表格"/>
              <p:cNvGraphicFramePr/>
              <p:nvPr/>
            </p:nvGraphicFramePr>
            <p:xfrm>
              <a:off x="56343" y="53578"/>
              <a:ext cx="1655387" cy="93471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2758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58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003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EE6E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grpSp>
            <p:nvGrpSpPr>
              <p:cNvPr id="698" name="成组"/>
              <p:cNvGrpSpPr/>
              <p:nvPr/>
            </p:nvGrpSpPr>
            <p:grpSpPr>
              <a:xfrm>
                <a:off x="53578" y="370885"/>
                <a:ext cx="1655389" cy="3103794"/>
                <a:chOff x="53578" y="1604509"/>
                <a:chExt cx="1655388" cy="3103791"/>
              </a:xfrm>
            </p:grpSpPr>
            <p:graphicFrame>
              <p:nvGraphicFramePr>
                <p:cNvPr id="691" name="表格"/>
                <p:cNvGraphicFramePr/>
                <p:nvPr/>
              </p:nvGraphicFramePr>
              <p:xfrm>
                <a:off x="53578" y="1904145"/>
                <a:ext cx="1655388" cy="2804155"/>
              </p:xfrm>
              <a:graphic>
                <a:graphicData uri="http://schemas.openxmlformats.org/drawingml/2006/table">
                  <a:tbl>
                    <a:tblPr firstRow="1">
                      <a:tableStyleId>{4C3C2611-4C71-4FC5-86AE-919BDF0F9419}</a:tableStyleId>
                    </a:tblPr>
                    <a:tblGrid>
                      <a:gridCol w="165539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 b="0">
                                <a:effectLst>
                                  <a:outerShdw blurRad="25400" dist="25400" dir="5400000" rotWithShape="0">
                                    <a:srgbClr val="000000">
                                      <a:alpha val="60000"/>
                                    </a:srgbClr>
                                  </a:outerShdw>
                                </a:effectLst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22537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914400" algn="l"/>
                              </a:tabLst>
                              <a:defRPr>
                                <a:latin typeface="Gill Sans"/>
                                <a:ea typeface="Gill Sans"/>
                                <a:cs typeface="Gill Sans"/>
                                <a:sym typeface="Gill Sans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lnL w="38100">
                            <a:solidFill>
                              <a:srgbClr val="000000"/>
                            </a:solidFill>
                            <a:miter lim="400000"/>
                          </a:lnL>
                          <a:lnR w="38100">
                            <a:solidFill>
                              <a:srgbClr val="000000"/>
                            </a:solidFill>
                            <a:miter lim="400000"/>
                          </a:lnR>
                          <a:lnT w="38100">
                            <a:solidFill>
                              <a:srgbClr val="000000"/>
                            </a:solidFill>
                            <a:miter lim="400000"/>
                          </a:lnT>
                          <a:lnB w="38100">
                            <a:solidFill>
                              <a:srgbClr val="000000"/>
                            </a:solidFill>
                            <a:miter lim="400000"/>
                          </a:lnB>
                          <a:solidFill>
                            <a:srgbClr val="DCDEE0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692" name="线条"/>
                <p:cNvSpPr/>
                <p:nvPr/>
              </p:nvSpPr>
              <p:spPr>
                <a:xfrm flipV="1">
                  <a:off x="206443" y="1604509"/>
                  <a:ext cx="1" cy="46364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3" name="线条"/>
                <p:cNvSpPr/>
                <p:nvPr/>
              </p:nvSpPr>
              <p:spPr>
                <a:xfrm flipV="1">
                  <a:off x="456474" y="1623684"/>
                  <a:ext cx="1" cy="73528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4" name="线条"/>
                <p:cNvSpPr/>
                <p:nvPr/>
              </p:nvSpPr>
              <p:spPr>
                <a:xfrm flipV="1">
                  <a:off x="729468" y="1631479"/>
                  <a:ext cx="1" cy="106184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5" name="线条"/>
                <p:cNvSpPr/>
                <p:nvPr/>
              </p:nvSpPr>
              <p:spPr>
                <a:xfrm flipV="1">
                  <a:off x="979499" y="1631480"/>
                  <a:ext cx="1" cy="134671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6" name="线条"/>
                <p:cNvSpPr/>
                <p:nvPr/>
              </p:nvSpPr>
              <p:spPr>
                <a:xfrm flipV="1">
                  <a:off x="1252493" y="1631479"/>
                  <a:ext cx="1" cy="16999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97" name="线条"/>
                <p:cNvSpPr/>
                <p:nvPr/>
              </p:nvSpPr>
              <p:spPr>
                <a:xfrm flipV="1">
                  <a:off x="1502525" y="1631479"/>
                  <a:ext cx="1" cy="2046715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</p:grpSp>
      <p:grpSp>
        <p:nvGrpSpPr>
          <p:cNvPr id="705" name="成组"/>
          <p:cNvGrpSpPr/>
          <p:nvPr/>
        </p:nvGrpSpPr>
        <p:grpSpPr>
          <a:xfrm>
            <a:off x="5822088" y="6680891"/>
            <a:ext cx="5486432" cy="4138172"/>
            <a:chOff x="0" y="0"/>
            <a:chExt cx="5486430" cy="4138171"/>
          </a:xfrm>
        </p:grpSpPr>
        <p:sp>
          <p:nvSpPr>
            <p:cNvPr id="701" name="线条"/>
            <p:cNvSpPr/>
            <p:nvPr/>
          </p:nvSpPr>
          <p:spPr>
            <a:xfrm flipH="1" flipV="1">
              <a:off x="123721" y="0"/>
              <a:ext cx="516023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2" name="线条"/>
            <p:cNvSpPr/>
            <p:nvPr/>
          </p:nvSpPr>
          <p:spPr>
            <a:xfrm flipH="1">
              <a:off x="3954278" y="156239"/>
              <a:ext cx="1532153" cy="3981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3" name="线条"/>
            <p:cNvSpPr/>
            <p:nvPr/>
          </p:nvSpPr>
          <p:spPr>
            <a:xfrm flipH="1">
              <a:off x="1871172" y="115085"/>
              <a:ext cx="3520121" cy="177335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4" name="线条"/>
            <p:cNvSpPr/>
            <p:nvPr/>
          </p:nvSpPr>
          <p:spPr>
            <a:xfrm>
              <a:off x="0" y="190477"/>
              <a:ext cx="5001222" cy="71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862" y="4899"/>
                    <a:pt x="16094" y="9043"/>
                    <a:pt x="13288" y="12361"/>
                  </a:cubicBezTo>
                  <a:cubicBezTo>
                    <a:pt x="8910" y="17536"/>
                    <a:pt x="4471" y="20657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710" name="成组"/>
          <p:cNvGrpSpPr/>
          <p:nvPr/>
        </p:nvGrpSpPr>
        <p:grpSpPr>
          <a:xfrm>
            <a:off x="13089290" y="6447538"/>
            <a:ext cx="4688577" cy="3953506"/>
            <a:chOff x="155569" y="0"/>
            <a:chExt cx="4688575" cy="3953505"/>
          </a:xfrm>
        </p:grpSpPr>
        <p:sp>
          <p:nvSpPr>
            <p:cNvPr id="706" name="线条"/>
            <p:cNvSpPr/>
            <p:nvPr/>
          </p:nvSpPr>
          <p:spPr>
            <a:xfrm flipV="1">
              <a:off x="228661" y="0"/>
              <a:ext cx="4615484" cy="25998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7" name="线条"/>
            <p:cNvSpPr/>
            <p:nvPr/>
          </p:nvSpPr>
          <p:spPr>
            <a:xfrm>
              <a:off x="328491" y="400294"/>
              <a:ext cx="3831259" cy="211041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8" name="线条"/>
            <p:cNvSpPr/>
            <p:nvPr/>
          </p:nvSpPr>
          <p:spPr>
            <a:xfrm>
              <a:off x="155569" y="700730"/>
              <a:ext cx="1068085" cy="325277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09" name="线条"/>
            <p:cNvSpPr/>
            <p:nvPr/>
          </p:nvSpPr>
          <p:spPr>
            <a:xfrm>
              <a:off x="168364" y="420927"/>
              <a:ext cx="3995853" cy="263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90" y="5339"/>
                    <a:pt x="5780" y="9948"/>
                    <a:pt x="9426" y="13619"/>
                  </a:cubicBezTo>
                  <a:cubicBezTo>
                    <a:pt x="13137" y="17354"/>
                    <a:pt x="17260" y="20057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720" name="成组"/>
          <p:cNvGrpSpPr/>
          <p:nvPr/>
        </p:nvGrpSpPr>
        <p:grpSpPr>
          <a:xfrm>
            <a:off x="11380885" y="5027187"/>
            <a:ext cx="1658153" cy="3421103"/>
            <a:chOff x="53578" y="53578"/>
            <a:chExt cx="1658151" cy="3421102"/>
          </a:xfrm>
        </p:grpSpPr>
        <p:graphicFrame>
          <p:nvGraphicFramePr>
            <p:cNvPr id="711" name="表格"/>
            <p:cNvGraphicFramePr/>
            <p:nvPr/>
          </p:nvGraphicFramePr>
          <p:xfrm>
            <a:off x="56343" y="53578"/>
            <a:ext cx="1655386" cy="93472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758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7589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031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E6E1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719" name="成组"/>
            <p:cNvGrpSpPr/>
            <p:nvPr/>
          </p:nvGrpSpPr>
          <p:grpSpPr>
            <a:xfrm>
              <a:off x="53578" y="370885"/>
              <a:ext cx="1655388" cy="3103795"/>
              <a:chOff x="53578" y="1604509"/>
              <a:chExt cx="1655387" cy="3103792"/>
            </a:xfrm>
          </p:grpSpPr>
          <p:graphicFrame>
            <p:nvGraphicFramePr>
              <p:cNvPr id="712" name="表格"/>
              <p:cNvGraphicFramePr/>
              <p:nvPr/>
            </p:nvGraphicFramePr>
            <p:xfrm>
              <a:off x="53578" y="1904145"/>
              <a:ext cx="1655387" cy="2804156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16553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 b="0">
                              <a:effectLst>
                                <a:outerShdw blurRad="25400" dist="25400" dir="5400000" rotWithShape="0">
                                  <a:srgbClr val="000000">
                                    <a:alpha val="60000"/>
                                  </a:srgbClr>
                                </a:outerShdw>
                              </a:effectLst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253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  <a:defRPr>
                              <a:latin typeface="Gill Sans"/>
                              <a:ea typeface="Gill Sans"/>
                              <a:cs typeface="Gill Sans"/>
                              <a:sym typeface="Gill Sans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>
                        <a:lnL w="38100">
                          <a:solidFill>
                            <a:srgbClr val="000000"/>
                          </a:solidFill>
                          <a:miter lim="400000"/>
                        </a:lnL>
                        <a:lnR w="38100">
                          <a:solidFill>
                            <a:srgbClr val="000000"/>
                          </a:solidFill>
                          <a:miter lim="400000"/>
                        </a:lnR>
                        <a:lnT w="38100">
                          <a:solidFill>
                            <a:srgbClr val="000000"/>
                          </a:solidFill>
                          <a:miter lim="400000"/>
                        </a:lnT>
                        <a:lnB w="38100">
                          <a:solidFill>
                            <a:srgbClr val="000000"/>
                          </a:solidFill>
                          <a:miter lim="400000"/>
                        </a:lnB>
                        <a:solidFill>
                          <a:srgbClr val="DCDE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  <p:sp>
            <p:nvSpPr>
              <p:cNvPr id="713" name="线条"/>
              <p:cNvSpPr/>
              <p:nvPr/>
            </p:nvSpPr>
            <p:spPr>
              <a:xfrm flipV="1">
                <a:off x="206443" y="1604509"/>
                <a:ext cx="1" cy="463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4" name="线条"/>
              <p:cNvSpPr/>
              <p:nvPr/>
            </p:nvSpPr>
            <p:spPr>
              <a:xfrm flipV="1">
                <a:off x="456474" y="1623684"/>
                <a:ext cx="1" cy="7352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5" name="线条"/>
              <p:cNvSpPr/>
              <p:nvPr/>
            </p:nvSpPr>
            <p:spPr>
              <a:xfrm flipV="1">
                <a:off x="729468" y="1631479"/>
                <a:ext cx="1" cy="1061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6" name="线条"/>
              <p:cNvSpPr/>
              <p:nvPr/>
            </p:nvSpPr>
            <p:spPr>
              <a:xfrm flipV="1">
                <a:off x="979499" y="1631480"/>
                <a:ext cx="1" cy="134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7" name="线条"/>
              <p:cNvSpPr/>
              <p:nvPr/>
            </p:nvSpPr>
            <p:spPr>
              <a:xfrm flipV="1">
                <a:off x="1252493" y="1631479"/>
                <a:ext cx="1" cy="16999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18" name="线条"/>
              <p:cNvSpPr/>
              <p:nvPr/>
            </p:nvSpPr>
            <p:spPr>
              <a:xfrm flipV="1">
                <a:off x="1502525" y="1631479"/>
                <a:ext cx="1" cy="20467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723" name="成组"/>
          <p:cNvGrpSpPr/>
          <p:nvPr/>
        </p:nvGrpSpPr>
        <p:grpSpPr>
          <a:xfrm>
            <a:off x="10823271" y="3297223"/>
            <a:ext cx="5574403" cy="3345098"/>
            <a:chOff x="-18281" y="-2182"/>
            <a:chExt cx="5574401" cy="3345097"/>
          </a:xfrm>
        </p:grpSpPr>
        <p:sp>
          <p:nvSpPr>
            <p:cNvPr id="721" name="Search response"/>
            <p:cNvSpPr txBox="1"/>
            <p:nvPr/>
          </p:nvSpPr>
          <p:spPr>
            <a:xfrm>
              <a:off x="1205762" y="-2183"/>
              <a:ext cx="4350359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Search response</a:t>
              </a:r>
            </a:p>
          </p:txBody>
        </p:sp>
        <p:sp>
          <p:nvSpPr>
            <p:cNvPr id="722" name="线条"/>
            <p:cNvSpPr/>
            <p:nvPr/>
          </p:nvSpPr>
          <p:spPr>
            <a:xfrm>
              <a:off x="-18282" y="680621"/>
              <a:ext cx="1087312" cy="266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64" h="21600" extrusionOk="0">
                  <a:moveTo>
                    <a:pt x="19164" y="0"/>
                  </a:moveTo>
                  <a:cubicBezTo>
                    <a:pt x="12474" y="1041"/>
                    <a:pt x="6886" y="3208"/>
                    <a:pt x="3522" y="6067"/>
                  </a:cubicBezTo>
                  <a:cubicBezTo>
                    <a:pt x="-2436" y="11130"/>
                    <a:pt x="-719" y="17379"/>
                    <a:pt x="7791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1" animBg="1" advAuto="0"/>
      <p:bldP spid="710" grpId="2" animBg="1" advAuto="0"/>
      <p:bldP spid="723" grpId="3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" name="表格"/>
          <p:cNvGraphicFramePr/>
          <p:nvPr/>
        </p:nvGraphicFramePr>
        <p:xfrm>
          <a:off x="13543812" y="9216350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28" name="表格"/>
          <p:cNvGraphicFramePr/>
          <p:nvPr/>
        </p:nvGraphicFramePr>
        <p:xfrm>
          <a:off x="13543812" y="7026192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9" name="表格"/>
          <p:cNvGraphicFramePr/>
          <p:nvPr/>
        </p:nvGraphicFramePr>
        <p:xfrm>
          <a:off x="17182020" y="5678130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成组"/>
          <p:cNvGrpSpPr/>
          <p:nvPr/>
        </p:nvGrpSpPr>
        <p:grpSpPr>
          <a:xfrm>
            <a:off x="13696677" y="7312205"/>
            <a:ext cx="1296082" cy="3678195"/>
            <a:chOff x="0" y="0"/>
            <a:chExt cx="1296081" cy="3678194"/>
          </a:xfrm>
        </p:grpSpPr>
        <p:sp>
          <p:nvSpPr>
            <p:cNvPr id="730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1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2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3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4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5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737" name="线条"/>
          <p:cNvSpPr/>
          <p:nvPr/>
        </p:nvSpPr>
        <p:spPr>
          <a:xfrm flipV="1">
            <a:off x="15007780" y="5743540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38" name="线条"/>
          <p:cNvSpPr/>
          <p:nvPr/>
        </p:nvSpPr>
        <p:spPr>
          <a:xfrm flipH="1" flipV="1">
            <a:off x="13136849" y="6270374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39" name="线条"/>
          <p:cNvSpPr/>
          <p:nvPr/>
        </p:nvSpPr>
        <p:spPr>
          <a:xfrm flipH="1" flipV="1">
            <a:off x="13605937" y="6182501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40" name="线条"/>
          <p:cNvSpPr/>
          <p:nvPr/>
        </p:nvSpPr>
        <p:spPr>
          <a:xfrm flipH="1" flipV="1">
            <a:off x="14043213" y="6177833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41" name="线条"/>
          <p:cNvSpPr/>
          <p:nvPr/>
        </p:nvSpPr>
        <p:spPr>
          <a:xfrm flipV="1">
            <a:off x="14461813" y="6187170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42" name="线条"/>
          <p:cNvSpPr/>
          <p:nvPr/>
        </p:nvSpPr>
        <p:spPr>
          <a:xfrm flipV="1">
            <a:off x="14739123" y="6187170"/>
            <a:ext cx="128993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751" name="成组"/>
          <p:cNvGrpSpPr/>
          <p:nvPr/>
        </p:nvGrpSpPr>
        <p:grpSpPr>
          <a:xfrm>
            <a:off x="17179255" y="5972546"/>
            <a:ext cx="1655390" cy="4708306"/>
            <a:chOff x="53578" y="0"/>
            <a:chExt cx="1655389" cy="4708304"/>
          </a:xfrm>
        </p:grpSpPr>
        <p:graphicFrame>
          <p:nvGraphicFramePr>
            <p:cNvPr id="743" name="表格"/>
            <p:cNvGraphicFramePr/>
            <p:nvPr/>
          </p:nvGraphicFramePr>
          <p:xfrm>
            <a:off x="53578" y="1904145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00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750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744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5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6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7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8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49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sp>
        <p:nvSpPr>
          <p:cNvPr id="752" name="矩形"/>
          <p:cNvSpPr/>
          <p:nvPr/>
        </p:nvSpPr>
        <p:spPr>
          <a:xfrm>
            <a:off x="5617192" y="6047990"/>
            <a:ext cx="5648695" cy="7767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3" name="矩形"/>
          <p:cNvSpPr/>
          <p:nvPr/>
        </p:nvSpPr>
        <p:spPr>
          <a:xfrm>
            <a:off x="5652911" y="6083708"/>
            <a:ext cx="5577257" cy="7053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4" name="椭圆形"/>
          <p:cNvSpPr/>
          <p:nvPr/>
        </p:nvSpPr>
        <p:spPr>
          <a:xfrm>
            <a:off x="5247228" y="3289343"/>
            <a:ext cx="6316531" cy="6294094"/>
          </a:xfrm>
          <a:prstGeom prst="ellipse">
            <a:avLst/>
          </a:prstGeom>
          <a:solidFill>
            <a:srgbClr val="DCDEE0">
              <a:alpha val="3179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5" name="线条"/>
          <p:cNvSpPr/>
          <p:nvPr/>
        </p:nvSpPr>
        <p:spPr>
          <a:xfrm>
            <a:off x="9648610" y="3547357"/>
            <a:ext cx="7897053" cy="2245443"/>
          </a:xfrm>
          <a:prstGeom prst="line">
            <a:avLst/>
          </a:prstGeom>
          <a:ln w="25400">
            <a:solidFill>
              <a:srgbClr val="DCDEE0">
                <a:alpha val="3011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56" name="线条"/>
          <p:cNvSpPr/>
          <p:nvPr/>
        </p:nvSpPr>
        <p:spPr>
          <a:xfrm flipV="1">
            <a:off x="9309584" y="6408430"/>
            <a:ext cx="8415938" cy="3051063"/>
          </a:xfrm>
          <a:prstGeom prst="line">
            <a:avLst/>
          </a:prstGeom>
          <a:ln w="25400">
            <a:solidFill>
              <a:srgbClr val="DCDEE0">
                <a:alpha val="2994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57" name="Buffer"/>
          <p:cNvSpPr txBox="1"/>
          <p:nvPr/>
        </p:nvSpPr>
        <p:spPr>
          <a:xfrm>
            <a:off x="4308637" y="4951981"/>
            <a:ext cx="169749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Buffer</a:t>
            </a:r>
          </a:p>
        </p:txBody>
      </p:sp>
      <p:sp>
        <p:nvSpPr>
          <p:cNvPr id="758" name="TCP Inc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TCP Incast</a:t>
            </a:r>
          </a:p>
        </p:txBody>
      </p:sp>
      <p:sp>
        <p:nvSpPr>
          <p:cNvPr id="759" name="矩形"/>
          <p:cNvSpPr/>
          <p:nvPr/>
        </p:nvSpPr>
        <p:spPr>
          <a:xfrm>
            <a:off x="17771304" y="0"/>
            <a:ext cx="3208341" cy="25003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70" name="成组"/>
          <p:cNvGrpSpPr/>
          <p:nvPr/>
        </p:nvGrpSpPr>
        <p:grpSpPr>
          <a:xfrm>
            <a:off x="17581049" y="5925042"/>
            <a:ext cx="764" cy="2492871"/>
            <a:chOff x="0" y="0"/>
            <a:chExt cx="763" cy="2492869"/>
          </a:xfrm>
        </p:grpSpPr>
        <p:grpSp>
          <p:nvGrpSpPr>
            <p:cNvPr id="764" name="成组"/>
            <p:cNvGrpSpPr/>
            <p:nvPr/>
          </p:nvGrpSpPr>
          <p:grpSpPr>
            <a:xfrm>
              <a:off x="-1" y="0"/>
              <a:ext cx="2" cy="2492870"/>
              <a:chOff x="0" y="-51663"/>
              <a:chExt cx="0" cy="2492869"/>
            </a:xfrm>
          </p:grpSpPr>
          <p:sp>
            <p:nvSpPr>
              <p:cNvPr id="760" name="线条"/>
              <p:cNvSpPr/>
              <p:nvPr/>
            </p:nvSpPr>
            <p:spPr>
              <a:xfrm flipH="1">
                <a:off x="-1" y="178593"/>
                <a:ext cx="2" cy="1480641"/>
              </a:xfrm>
              <a:prstGeom prst="line">
                <a:avLst/>
              </a:prstGeom>
              <a:noFill/>
              <a:ln w="88900" cap="flat">
                <a:solidFill>
                  <a:schemeClr val="accent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1" name="线条"/>
              <p:cNvSpPr/>
              <p:nvPr/>
            </p:nvSpPr>
            <p:spPr>
              <a:xfrm flipH="1">
                <a:off x="-1" y="115097"/>
                <a:ext cx="2" cy="1893803"/>
              </a:xfrm>
              <a:prstGeom prst="line">
                <a:avLst/>
              </a:prstGeom>
              <a:noFill/>
              <a:ln w="88900" cap="flat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2" name="线条"/>
              <p:cNvSpPr/>
              <p:nvPr/>
            </p:nvSpPr>
            <p:spPr>
              <a:xfrm flipH="1">
                <a:off x="-1" y="-51664"/>
                <a:ext cx="2" cy="1154377"/>
              </a:xfrm>
              <a:prstGeom prst="line">
                <a:avLst/>
              </a:prstGeom>
              <a:noFill/>
              <a:ln w="88900" cap="flat">
                <a:solidFill>
                  <a:srgbClr val="53585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3" name="线条"/>
              <p:cNvSpPr/>
              <p:nvPr/>
            </p:nvSpPr>
            <p:spPr>
              <a:xfrm flipH="1">
                <a:off x="-1" y="32815"/>
                <a:ext cx="2" cy="2408392"/>
              </a:xfrm>
              <a:prstGeom prst="line">
                <a:avLst/>
              </a:prstGeom>
              <a:noFill/>
              <a:ln w="889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769" name="成组"/>
            <p:cNvGrpSpPr/>
            <p:nvPr/>
          </p:nvGrpSpPr>
          <p:grpSpPr>
            <a:xfrm>
              <a:off x="763" y="5305"/>
              <a:ext cx="1" cy="2279774"/>
              <a:chOff x="0" y="-47246"/>
              <a:chExt cx="0" cy="2279772"/>
            </a:xfrm>
          </p:grpSpPr>
          <p:sp>
            <p:nvSpPr>
              <p:cNvPr id="765" name="线条"/>
              <p:cNvSpPr/>
              <p:nvPr/>
            </p:nvSpPr>
            <p:spPr>
              <a:xfrm flipH="1">
                <a:off x="-1" y="163326"/>
                <a:ext cx="2" cy="1354072"/>
              </a:xfrm>
              <a:prstGeom prst="line">
                <a:avLst/>
              </a:prstGeom>
              <a:noFill/>
              <a:ln w="88900" cap="flat">
                <a:solidFill>
                  <a:schemeClr val="accent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6" name="线条"/>
              <p:cNvSpPr/>
              <p:nvPr/>
            </p:nvSpPr>
            <p:spPr>
              <a:xfrm flipH="1">
                <a:off x="-1" y="105258"/>
                <a:ext cx="2" cy="1731916"/>
              </a:xfrm>
              <a:prstGeom prst="line">
                <a:avLst/>
              </a:prstGeom>
              <a:noFill/>
              <a:ln w="88900" cap="flat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7" name="线条"/>
              <p:cNvSpPr/>
              <p:nvPr/>
            </p:nvSpPr>
            <p:spPr>
              <a:xfrm flipH="1">
                <a:off x="-1" y="-47247"/>
                <a:ext cx="2" cy="1055697"/>
              </a:xfrm>
              <a:prstGeom prst="line">
                <a:avLst/>
              </a:prstGeom>
              <a:noFill/>
              <a:ln w="88900" cap="flat">
                <a:solidFill>
                  <a:srgbClr val="53585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68" name="线条"/>
              <p:cNvSpPr/>
              <p:nvPr/>
            </p:nvSpPr>
            <p:spPr>
              <a:xfrm flipH="1">
                <a:off x="-1" y="30010"/>
                <a:ext cx="2" cy="2202517"/>
              </a:xfrm>
              <a:prstGeom prst="line">
                <a:avLst/>
              </a:prstGeom>
              <a:noFill/>
              <a:ln w="889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sp>
        <p:nvSpPr>
          <p:cNvPr id="771" name="圆形"/>
          <p:cNvSpPr/>
          <p:nvPr/>
        </p:nvSpPr>
        <p:spPr>
          <a:xfrm>
            <a:off x="17179977" y="5697013"/>
            <a:ext cx="803673" cy="805732"/>
          </a:xfrm>
          <a:prstGeom prst="ellipse">
            <a:avLst/>
          </a:prstGeom>
          <a:solidFill>
            <a:srgbClr val="DCDEE0">
              <a:alpha val="8603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81" name="成组"/>
          <p:cNvGrpSpPr/>
          <p:nvPr/>
        </p:nvGrpSpPr>
        <p:grpSpPr>
          <a:xfrm>
            <a:off x="12918162" y="2866698"/>
            <a:ext cx="7581081" cy="8072420"/>
            <a:chOff x="0" y="0"/>
            <a:chExt cx="7581080" cy="8072418"/>
          </a:xfrm>
        </p:grpSpPr>
        <p:grpSp>
          <p:nvGrpSpPr>
            <p:cNvPr id="775" name="成组"/>
            <p:cNvGrpSpPr/>
            <p:nvPr/>
          </p:nvGrpSpPr>
          <p:grpSpPr>
            <a:xfrm>
              <a:off x="0" y="2342728"/>
              <a:ext cx="5611197" cy="5729691"/>
              <a:chOff x="0" y="0"/>
              <a:chExt cx="5611196" cy="5729689"/>
            </a:xfrm>
          </p:grpSpPr>
          <p:sp>
            <p:nvSpPr>
              <p:cNvPr id="772" name="线条"/>
              <p:cNvSpPr/>
              <p:nvPr/>
            </p:nvSpPr>
            <p:spPr>
              <a:xfrm flipV="1">
                <a:off x="2089619" y="534112"/>
                <a:ext cx="2303700" cy="13857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73" name="线条"/>
              <p:cNvSpPr/>
              <p:nvPr/>
            </p:nvSpPr>
            <p:spPr>
              <a:xfrm rot="7800000" flipH="1">
                <a:off x="190988" y="1683510"/>
                <a:ext cx="5497064" cy="2362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473" extrusionOk="0">
                    <a:moveTo>
                      <a:pt x="0" y="0"/>
                    </a:moveTo>
                    <a:cubicBezTo>
                      <a:pt x="0" y="0"/>
                      <a:pt x="7647" y="14254"/>
                      <a:pt x="10681" y="18968"/>
                    </a:cubicBezTo>
                    <a:cubicBezTo>
                      <a:pt x="12375" y="21600"/>
                      <a:pt x="19898" y="13106"/>
                      <a:pt x="21600" y="12815"/>
                    </a:cubicBezTo>
                  </a:path>
                </a:pathLst>
              </a:custGeom>
              <a:noFill/>
              <a:ln w="889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774" name="线条"/>
              <p:cNvSpPr/>
              <p:nvPr/>
            </p:nvSpPr>
            <p:spPr>
              <a:xfrm rot="7800000" flipH="1">
                <a:off x="-111941" y="1879418"/>
                <a:ext cx="4233116" cy="1681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714" extrusionOk="0">
                    <a:moveTo>
                      <a:pt x="0" y="0"/>
                    </a:moveTo>
                    <a:cubicBezTo>
                      <a:pt x="0" y="0"/>
                      <a:pt x="5876" y="11681"/>
                      <a:pt x="9816" y="18046"/>
                    </a:cubicBezTo>
                    <a:cubicBezTo>
                      <a:pt x="12016" y="21600"/>
                      <a:pt x="19390" y="9842"/>
                      <a:pt x="21600" y="9450"/>
                    </a:cubicBezTo>
                  </a:path>
                </a:pathLst>
              </a:custGeom>
              <a:noFill/>
              <a:ln w="88900" cap="flat">
                <a:solidFill>
                  <a:schemeClr val="accent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  <p:sp>
          <p:nvSpPr>
            <p:cNvPr id="776" name="线条"/>
            <p:cNvSpPr/>
            <p:nvPr/>
          </p:nvSpPr>
          <p:spPr>
            <a:xfrm rot="47866">
              <a:off x="936469" y="1023472"/>
              <a:ext cx="3712951" cy="181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81" y="1047"/>
                    <a:pt x="9793" y="4277"/>
                    <a:pt x="14110" y="9471"/>
                  </a:cubicBezTo>
                  <a:cubicBezTo>
                    <a:pt x="16867" y="12788"/>
                    <a:pt x="19388" y="16870"/>
                    <a:pt x="21600" y="21600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77" name="线条"/>
            <p:cNvSpPr/>
            <p:nvPr/>
          </p:nvSpPr>
          <p:spPr>
            <a:xfrm rot="47866">
              <a:off x="3338463" y="121322"/>
              <a:ext cx="1573757" cy="275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79" y="2619"/>
                    <a:pt x="11813" y="6058"/>
                    <a:pt x="15586" y="10049"/>
                  </a:cubicBezTo>
                  <a:cubicBezTo>
                    <a:pt x="18963" y="13621"/>
                    <a:pt x="21010" y="17554"/>
                    <a:pt x="21600" y="21600"/>
                  </a:cubicBezTo>
                </a:path>
              </a:pathLst>
            </a:custGeom>
            <a:noFill/>
            <a:ln w="889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78" name="线条"/>
            <p:cNvSpPr/>
            <p:nvPr/>
          </p:nvSpPr>
          <p:spPr>
            <a:xfrm rot="47866">
              <a:off x="4932978" y="2172"/>
              <a:ext cx="332040" cy="2872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1600" extrusionOk="0">
                  <a:moveTo>
                    <a:pt x="3300" y="0"/>
                  </a:moveTo>
                  <a:cubicBezTo>
                    <a:pt x="-350" y="3426"/>
                    <a:pt x="-974" y="6889"/>
                    <a:pt x="1439" y="10330"/>
                  </a:cubicBezTo>
                  <a:cubicBezTo>
                    <a:pt x="4128" y="14166"/>
                    <a:pt x="10569" y="17949"/>
                    <a:pt x="20626" y="21600"/>
                  </a:cubicBezTo>
                </a:path>
              </a:pathLst>
            </a:cu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79" name="线条"/>
            <p:cNvSpPr/>
            <p:nvPr/>
          </p:nvSpPr>
          <p:spPr>
            <a:xfrm rot="47866">
              <a:off x="5468892" y="50871"/>
              <a:ext cx="1445166" cy="2819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600" extrusionOk="0">
                  <a:moveTo>
                    <a:pt x="21122" y="0"/>
                  </a:moveTo>
                  <a:cubicBezTo>
                    <a:pt x="13364" y="2449"/>
                    <a:pt x="7251" y="6103"/>
                    <a:pt x="3628" y="10454"/>
                  </a:cubicBezTo>
                  <a:cubicBezTo>
                    <a:pt x="710" y="13958"/>
                    <a:pt x="-478" y="17792"/>
                    <a:pt x="174" y="21600"/>
                  </a:cubicBezTo>
                </a:path>
              </a:pathLst>
            </a:cu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80" name="线条"/>
            <p:cNvSpPr/>
            <p:nvPr/>
          </p:nvSpPr>
          <p:spPr>
            <a:xfrm rot="47866">
              <a:off x="5761498" y="639420"/>
              <a:ext cx="1803800" cy="227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65" y="3475"/>
                    <a:pt x="16936" y="6790"/>
                    <a:pt x="14045" y="9904"/>
                  </a:cubicBezTo>
                  <a:cubicBezTo>
                    <a:pt x="10005" y="14256"/>
                    <a:pt x="5286" y="18185"/>
                    <a:pt x="0" y="21600"/>
                  </a:cubicBezTo>
                </a:path>
              </a:pathLst>
            </a:custGeom>
            <a:noFill/>
            <a:ln w="889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782" name="Aggregator"/>
          <p:cNvSpPr txBox="1"/>
          <p:nvPr/>
        </p:nvSpPr>
        <p:spPr>
          <a:xfrm>
            <a:off x="18856869" y="7951795"/>
            <a:ext cx="2331989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Aggregator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3" animBg="1" advAuto="0"/>
      <p:bldP spid="770" grpId="2" animBg="1" advAuto="0"/>
      <p:bldP spid="781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CP Inc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TCP Incast</a:t>
            </a:r>
          </a:p>
        </p:txBody>
      </p:sp>
      <p:sp>
        <p:nvSpPr>
          <p:cNvPr id="791" name="USENIX FAST, 2008"/>
          <p:cNvSpPr txBox="1"/>
          <p:nvPr/>
        </p:nvSpPr>
        <p:spPr>
          <a:xfrm>
            <a:off x="13252148" y="2384727"/>
            <a:ext cx="5278636" cy="68580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USENIX FAST, 2008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EAAFAA-9DCD-468E-8392-F96DDB9B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969" y="6393516"/>
            <a:ext cx="9163050" cy="6343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8B4C52-1573-4D47-8F13-E1BA1BA04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24" y="2978755"/>
            <a:ext cx="11506200" cy="2476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How do we address…"/>
          <p:cNvSpPr txBox="1">
            <a:spLocks noGrp="1"/>
          </p:cNvSpPr>
          <p:nvPr>
            <p:ph type="title"/>
          </p:nvPr>
        </p:nvSpPr>
        <p:spPr>
          <a:xfrm>
            <a:off x="3048000" y="4875609"/>
            <a:ext cx="18288000" cy="2500313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t>How do we address </a:t>
            </a:r>
          </a:p>
          <a:p>
            <a:pPr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t>these problems?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Two goals in conflic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Two goals in conflict?</a:t>
            </a:r>
          </a:p>
        </p:txBody>
      </p:sp>
      <p:grpSp>
        <p:nvGrpSpPr>
          <p:cNvPr id="906" name="成组"/>
          <p:cNvGrpSpPr/>
          <p:nvPr/>
        </p:nvGrpSpPr>
        <p:grpSpPr>
          <a:xfrm>
            <a:off x="4830486" y="6789280"/>
            <a:ext cx="14352551" cy="1071563"/>
            <a:chOff x="0" y="0"/>
            <a:chExt cx="14352549" cy="1071562"/>
          </a:xfrm>
        </p:grpSpPr>
        <p:sp>
          <p:nvSpPr>
            <p:cNvPr id="904" name="Low latency: large, full buffers cause delays"/>
            <p:cNvSpPr txBox="1"/>
            <p:nvPr/>
          </p:nvSpPr>
          <p:spPr>
            <a:xfrm>
              <a:off x="1924855" y="83343"/>
              <a:ext cx="12427695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Low latency: large, full buffers cause delays</a:t>
              </a:r>
            </a:p>
          </p:txBody>
        </p:sp>
        <p:sp>
          <p:nvSpPr>
            <p:cNvPr id="905" name="2"/>
            <p:cNvSpPr/>
            <p:nvPr/>
          </p:nvSpPr>
          <p:spPr>
            <a:xfrm>
              <a:off x="0" y="0"/>
              <a:ext cx="1071563" cy="1071563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6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09" name="成组"/>
          <p:cNvGrpSpPr/>
          <p:nvPr/>
        </p:nvGrpSpPr>
        <p:grpSpPr>
          <a:xfrm>
            <a:off x="4828765" y="4506892"/>
            <a:ext cx="13006908" cy="1071563"/>
            <a:chOff x="0" y="0"/>
            <a:chExt cx="13006907" cy="1071562"/>
          </a:xfrm>
        </p:grpSpPr>
        <p:sp>
          <p:nvSpPr>
            <p:cNvPr id="907" name="High throughput: buffers absorb bursts"/>
            <p:cNvSpPr txBox="1"/>
            <p:nvPr/>
          </p:nvSpPr>
          <p:spPr>
            <a:xfrm>
              <a:off x="2025946" y="83343"/>
              <a:ext cx="10980962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High throughput: buffers absorb bursts</a:t>
              </a:r>
            </a:p>
          </p:txBody>
        </p:sp>
        <p:sp>
          <p:nvSpPr>
            <p:cNvPr id="908" name="1"/>
            <p:cNvSpPr/>
            <p:nvPr/>
          </p:nvSpPr>
          <p:spPr>
            <a:xfrm>
              <a:off x="0" y="0"/>
              <a:ext cx="1071563" cy="1071563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6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1B8348B-E10D-414D-9A8C-2C4A6263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882" y="8355106"/>
            <a:ext cx="5816558" cy="46299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6" grpId="2" animBg="1" advAuto="0"/>
      <p:bldP spid="909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230D85-8189-43E0-ACC5-41734086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9488">
            <a:off x="3853247" y="4142384"/>
            <a:ext cx="17805559" cy="5072633"/>
          </a:xfrm>
          <a:prstGeom prst="rect">
            <a:avLst/>
          </a:prstGeom>
        </p:spPr>
      </p:pic>
      <p:sp>
        <p:nvSpPr>
          <p:cNvPr id="913" name="Data Center TCP (DCTC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Center TCP (DCTCP)</a:t>
            </a:r>
          </a:p>
        </p:txBody>
      </p:sp>
      <p:sp>
        <p:nvSpPr>
          <p:cNvPr id="914" name="First published in 2010, in use today!"/>
          <p:cNvSpPr txBox="1"/>
          <p:nvPr/>
        </p:nvSpPr>
        <p:spPr>
          <a:xfrm>
            <a:off x="6942899" y="10577743"/>
            <a:ext cx="104982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First published in 2010, in use today!</a:t>
            </a:r>
          </a:p>
        </p:txBody>
      </p:sp>
      <p:sp>
        <p:nvSpPr>
          <p:cNvPr id="918" name="ACM SIGCOMM, 2010"/>
          <p:cNvSpPr txBox="1"/>
          <p:nvPr/>
        </p:nvSpPr>
        <p:spPr>
          <a:xfrm rot="20999026">
            <a:off x="15629944" y="2566427"/>
            <a:ext cx="5740501" cy="68580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000" b="1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ACM SIGCOMM, 2010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3" name="表格"/>
          <p:cNvGraphicFramePr/>
          <p:nvPr>
            <p:extLst>
              <p:ext uri="{D42A27DB-BD31-4B8C-83A1-F6EECF244321}">
                <p14:modId xmlns:p14="http://schemas.microsoft.com/office/powerpoint/2010/main" val="1575807069"/>
              </p:ext>
            </p:extLst>
          </p:nvPr>
        </p:nvGraphicFramePr>
        <p:xfrm>
          <a:off x="16703802" y="4411453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32" name="成组"/>
          <p:cNvGrpSpPr/>
          <p:nvPr/>
        </p:nvGrpSpPr>
        <p:grpSpPr>
          <a:xfrm>
            <a:off x="16701036" y="4731797"/>
            <a:ext cx="1655390" cy="4708305"/>
            <a:chOff x="53578" y="0"/>
            <a:chExt cx="1655388" cy="4708304"/>
          </a:xfrm>
        </p:grpSpPr>
        <p:graphicFrame>
          <p:nvGraphicFramePr>
            <p:cNvPr id="924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931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925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26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27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28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29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30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933" name="表格"/>
          <p:cNvGraphicFramePr/>
          <p:nvPr>
            <p:extLst>
              <p:ext uri="{D42A27DB-BD31-4B8C-83A1-F6EECF244321}">
                <p14:modId xmlns:p14="http://schemas.microsoft.com/office/powerpoint/2010/main" val="657224014"/>
              </p:ext>
            </p:extLst>
          </p:nvPr>
        </p:nvGraphicFramePr>
        <p:xfrm>
          <a:off x="13065593" y="7975601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34" name="Explicit Congestion Notification (EC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Congestion Notification (ECN)</a:t>
            </a:r>
          </a:p>
        </p:txBody>
      </p:sp>
      <p:graphicFrame>
        <p:nvGraphicFramePr>
          <p:cNvPr id="935" name="表格"/>
          <p:cNvGraphicFramePr/>
          <p:nvPr>
            <p:extLst>
              <p:ext uri="{D42A27DB-BD31-4B8C-83A1-F6EECF244321}">
                <p14:modId xmlns:p14="http://schemas.microsoft.com/office/powerpoint/2010/main" val="135756576"/>
              </p:ext>
            </p:extLst>
          </p:nvPr>
        </p:nvGraphicFramePr>
        <p:xfrm>
          <a:off x="13065593" y="5785443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42" name="成组"/>
          <p:cNvGrpSpPr/>
          <p:nvPr/>
        </p:nvGrpSpPr>
        <p:grpSpPr>
          <a:xfrm>
            <a:off x="13218458" y="6071456"/>
            <a:ext cx="1296082" cy="3678195"/>
            <a:chOff x="0" y="0"/>
            <a:chExt cx="1296081" cy="3678194"/>
          </a:xfrm>
        </p:grpSpPr>
        <p:sp>
          <p:nvSpPr>
            <p:cNvPr id="936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37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38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39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40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41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943" name="线条"/>
          <p:cNvSpPr/>
          <p:nvPr/>
        </p:nvSpPr>
        <p:spPr>
          <a:xfrm flipV="1">
            <a:off x="14529560" y="4502790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4" name="线条"/>
          <p:cNvSpPr/>
          <p:nvPr/>
        </p:nvSpPr>
        <p:spPr>
          <a:xfrm flipH="1" flipV="1">
            <a:off x="12658630" y="5029625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5" name="线条"/>
          <p:cNvSpPr/>
          <p:nvPr/>
        </p:nvSpPr>
        <p:spPr>
          <a:xfrm flipH="1" flipV="1">
            <a:off x="13127718" y="4941752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6" name="线条"/>
          <p:cNvSpPr/>
          <p:nvPr/>
        </p:nvSpPr>
        <p:spPr>
          <a:xfrm flipH="1" flipV="1">
            <a:off x="13564994" y="4937083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7" name="线条"/>
          <p:cNvSpPr/>
          <p:nvPr/>
        </p:nvSpPr>
        <p:spPr>
          <a:xfrm flipV="1">
            <a:off x="13983594" y="4946420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8" name="线条"/>
          <p:cNvSpPr/>
          <p:nvPr/>
        </p:nvSpPr>
        <p:spPr>
          <a:xfrm flipV="1">
            <a:off x="14260904" y="4946420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49" name="矩形"/>
          <p:cNvSpPr/>
          <p:nvPr/>
        </p:nvSpPr>
        <p:spPr>
          <a:xfrm>
            <a:off x="11918629" y="4207298"/>
            <a:ext cx="7525564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0" name="线条"/>
          <p:cNvSpPr/>
          <p:nvPr/>
        </p:nvSpPr>
        <p:spPr>
          <a:xfrm rot="7800000" flipH="1">
            <a:off x="12176259" y="5259074"/>
            <a:ext cx="5725968" cy="190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02" extrusionOk="0">
                <a:moveTo>
                  <a:pt x="0" y="2831"/>
                </a:moveTo>
                <a:cubicBezTo>
                  <a:pt x="0" y="2831"/>
                  <a:pt x="4344" y="14105"/>
                  <a:pt x="7257" y="20247"/>
                </a:cubicBezTo>
                <a:cubicBezTo>
                  <a:pt x="7898" y="21600"/>
                  <a:pt x="10628" y="17287"/>
                  <a:pt x="13351" y="13852"/>
                </a:cubicBezTo>
                <a:cubicBezTo>
                  <a:pt x="15539" y="11093"/>
                  <a:pt x="18035" y="10188"/>
                  <a:pt x="19650" y="6714"/>
                </a:cubicBezTo>
                <a:cubicBezTo>
                  <a:pt x="20780" y="4285"/>
                  <a:pt x="21310" y="1402"/>
                  <a:pt x="21600" y="0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51" name="矩形"/>
          <p:cNvSpPr/>
          <p:nvPr/>
        </p:nvSpPr>
        <p:spPr>
          <a:xfrm>
            <a:off x="13427399" y="8603951"/>
            <a:ext cx="515620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2" name="线条"/>
          <p:cNvSpPr/>
          <p:nvPr/>
        </p:nvSpPr>
        <p:spPr>
          <a:xfrm>
            <a:off x="17627100" y="4735955"/>
            <a:ext cx="1" cy="2991058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grpSp>
        <p:nvGrpSpPr>
          <p:cNvPr id="959" name="成组"/>
          <p:cNvGrpSpPr/>
          <p:nvPr/>
        </p:nvGrpSpPr>
        <p:grpSpPr>
          <a:xfrm>
            <a:off x="5247228" y="1779521"/>
            <a:ext cx="12736422" cy="6294094"/>
            <a:chOff x="0" y="0"/>
            <a:chExt cx="12736420" cy="6294093"/>
          </a:xfrm>
        </p:grpSpPr>
        <p:sp>
          <p:nvSpPr>
            <p:cNvPr id="953" name="椭圆形"/>
            <p:cNvSpPr/>
            <p:nvPr/>
          </p:nvSpPr>
          <p:spPr>
            <a:xfrm>
              <a:off x="0" y="0"/>
              <a:ext cx="6316531" cy="6294094"/>
            </a:xfrm>
            <a:prstGeom prst="ellipse">
              <a:avLst/>
            </a:prstGeom>
            <a:solidFill>
              <a:srgbClr val="DCDEE0">
                <a:alpha val="31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4" name="矩形"/>
            <p:cNvSpPr/>
            <p:nvPr/>
          </p:nvSpPr>
          <p:spPr>
            <a:xfrm>
              <a:off x="369963" y="2758647"/>
              <a:ext cx="5648695" cy="77679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5" name="矩形"/>
            <p:cNvSpPr/>
            <p:nvPr/>
          </p:nvSpPr>
          <p:spPr>
            <a:xfrm>
              <a:off x="1682836" y="2794365"/>
              <a:ext cx="4300104" cy="7053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线条"/>
            <p:cNvSpPr/>
            <p:nvPr/>
          </p:nvSpPr>
          <p:spPr>
            <a:xfrm>
              <a:off x="4401381" y="258014"/>
              <a:ext cx="7897053" cy="2245442"/>
            </a:xfrm>
            <a:prstGeom prst="line">
              <a:avLst/>
            </a:prstGeom>
            <a:noFill/>
            <a:ln w="25400" cap="flat">
              <a:solidFill>
                <a:srgbClr val="DCDEE0">
                  <a:alpha val="30113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57" name="线条"/>
            <p:cNvSpPr/>
            <p:nvPr/>
          </p:nvSpPr>
          <p:spPr>
            <a:xfrm flipV="1">
              <a:off x="4062355" y="3119087"/>
              <a:ext cx="8415938" cy="3051062"/>
            </a:xfrm>
            <a:prstGeom prst="line">
              <a:avLst/>
            </a:prstGeom>
            <a:noFill/>
            <a:ln w="25400" cap="flat">
              <a:solidFill>
                <a:srgbClr val="DCDEE0">
                  <a:alpha val="29944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58" name="圆形"/>
            <p:cNvSpPr/>
            <p:nvPr/>
          </p:nvSpPr>
          <p:spPr>
            <a:xfrm>
              <a:off x="11932748" y="2407670"/>
              <a:ext cx="803673" cy="805732"/>
            </a:xfrm>
            <a:prstGeom prst="ellipse">
              <a:avLst/>
            </a:prstGeom>
            <a:solidFill>
              <a:srgbClr val="DCDEE0">
                <a:alpha val="860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0" name="矩形"/>
          <p:cNvSpPr/>
          <p:nvPr/>
        </p:nvSpPr>
        <p:spPr>
          <a:xfrm>
            <a:off x="5690914" y="4585940"/>
            <a:ext cx="254500" cy="705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1" name="矩形"/>
          <p:cNvSpPr/>
          <p:nvPr/>
        </p:nvSpPr>
        <p:spPr>
          <a:xfrm>
            <a:off x="6673453" y="4621658"/>
            <a:ext cx="147343" cy="275426"/>
          </a:xfrm>
          <a:prstGeom prst="rect">
            <a:avLst/>
          </a:prstGeom>
          <a:solidFill>
            <a:schemeClr val="accent5"/>
          </a:solidFill>
          <a:ln w="508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64" name="成组"/>
          <p:cNvGrpSpPr/>
          <p:nvPr/>
        </p:nvGrpSpPr>
        <p:grpSpPr>
          <a:xfrm>
            <a:off x="17391505" y="4685895"/>
            <a:ext cx="515621" cy="286071"/>
            <a:chOff x="0" y="0"/>
            <a:chExt cx="515619" cy="286069"/>
          </a:xfrm>
        </p:grpSpPr>
        <p:sp>
          <p:nvSpPr>
            <p:cNvPr id="962" name="矩形"/>
            <p:cNvSpPr/>
            <p:nvPr/>
          </p:nvSpPr>
          <p:spPr>
            <a:xfrm>
              <a:off x="0" y="0"/>
              <a:ext cx="515620" cy="2754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3" name="矩形"/>
            <p:cNvSpPr/>
            <p:nvPr/>
          </p:nvSpPr>
          <p:spPr>
            <a:xfrm>
              <a:off x="19804" y="10644"/>
              <a:ext cx="147343" cy="275426"/>
            </a:xfrm>
            <a:prstGeom prst="rect">
              <a:avLst/>
            </a:prstGeom>
            <a:solidFill>
              <a:schemeClr val="accent5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7" name="成组"/>
          <p:cNvGrpSpPr/>
          <p:nvPr/>
        </p:nvGrpSpPr>
        <p:grpSpPr>
          <a:xfrm>
            <a:off x="3172582" y="3442159"/>
            <a:ext cx="3969607" cy="2075372"/>
            <a:chOff x="26417" y="-2182"/>
            <a:chExt cx="3969605" cy="2075371"/>
          </a:xfrm>
        </p:grpSpPr>
        <p:sp>
          <p:nvSpPr>
            <p:cNvPr id="965" name="线条"/>
            <p:cNvSpPr/>
            <p:nvPr/>
          </p:nvSpPr>
          <p:spPr>
            <a:xfrm flipV="1">
              <a:off x="3149873" y="891264"/>
              <a:ext cx="1" cy="1181925"/>
            </a:xfrm>
            <a:prstGeom prst="line">
              <a:avLst/>
            </a:prstGeom>
            <a:noFill/>
            <a:ln w="1143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66" name="High threshold"/>
            <p:cNvSpPr txBox="1"/>
            <p:nvPr/>
          </p:nvSpPr>
          <p:spPr>
            <a:xfrm>
              <a:off x="26417" y="-2183"/>
              <a:ext cx="3969607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High threshold</a:t>
              </a:r>
            </a:p>
          </p:txBody>
        </p:sp>
      </p:grpSp>
      <p:grpSp>
        <p:nvGrpSpPr>
          <p:cNvPr id="970" name="成组"/>
          <p:cNvGrpSpPr/>
          <p:nvPr/>
        </p:nvGrpSpPr>
        <p:grpSpPr>
          <a:xfrm>
            <a:off x="8887169" y="3442159"/>
            <a:ext cx="3891162" cy="2084890"/>
            <a:chOff x="25927" y="-2182"/>
            <a:chExt cx="3891160" cy="2084889"/>
          </a:xfrm>
        </p:grpSpPr>
        <p:sp>
          <p:nvSpPr>
            <p:cNvPr id="968" name="线条"/>
            <p:cNvSpPr/>
            <p:nvPr/>
          </p:nvSpPr>
          <p:spPr>
            <a:xfrm flipV="1">
              <a:off x="250797" y="900782"/>
              <a:ext cx="1" cy="1181925"/>
            </a:xfrm>
            <a:prstGeom prst="line">
              <a:avLst/>
            </a:prstGeom>
            <a:noFill/>
            <a:ln w="1143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69" name="Low threshold"/>
            <p:cNvSpPr txBox="1"/>
            <p:nvPr/>
          </p:nvSpPr>
          <p:spPr>
            <a:xfrm>
              <a:off x="25927" y="-2183"/>
              <a:ext cx="3891162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solidFill>
                    <a:schemeClr val="accent4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Low threshold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C 0.00117 -0.0669 -0.00469 -0.14063 0.0011 -0.17627 C 0.02519 -0.21389 0.04219 -0.21933 0.0653 -0.2419 C 0.08834 -0.26447 0.12435 -0.3125 0.1597 -0.3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0" y="-15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2917E-6 5.55556E-7 L 0.03847 -0.0008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4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083E-6 -3.33333E-6 L 0.00026 0.1890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" grpId="7" animBg="1" advAuto="0"/>
      <p:bldP spid="960" grpId="2" animBg="1" advAuto="0"/>
      <p:bldP spid="961" grpId="6" animBg="1" advAuto="0"/>
      <p:bldP spid="964" grpId="8" animBg="1" advAuto="0"/>
      <p:bldP spid="967" grpId="5" animBg="1" advAuto="0"/>
      <p:bldP spid="970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4" name="表格"/>
          <p:cNvGraphicFramePr/>
          <p:nvPr>
            <p:extLst>
              <p:ext uri="{D42A27DB-BD31-4B8C-83A1-F6EECF244321}">
                <p14:modId xmlns:p14="http://schemas.microsoft.com/office/powerpoint/2010/main" val="716827421"/>
              </p:ext>
            </p:extLst>
          </p:nvPr>
        </p:nvGraphicFramePr>
        <p:xfrm>
          <a:off x="16703802" y="4305128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83" name="成组"/>
          <p:cNvGrpSpPr/>
          <p:nvPr/>
        </p:nvGrpSpPr>
        <p:grpSpPr>
          <a:xfrm>
            <a:off x="16701036" y="4625472"/>
            <a:ext cx="1655390" cy="4708305"/>
            <a:chOff x="53578" y="0"/>
            <a:chExt cx="1655388" cy="4708304"/>
          </a:xfrm>
        </p:grpSpPr>
        <p:graphicFrame>
          <p:nvGraphicFramePr>
            <p:cNvPr id="975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982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976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77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78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79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80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81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984" name="表格"/>
          <p:cNvGraphicFramePr/>
          <p:nvPr>
            <p:extLst>
              <p:ext uri="{D42A27DB-BD31-4B8C-83A1-F6EECF244321}">
                <p14:modId xmlns:p14="http://schemas.microsoft.com/office/powerpoint/2010/main" val="1650421580"/>
              </p:ext>
            </p:extLst>
          </p:nvPr>
        </p:nvGraphicFramePr>
        <p:xfrm>
          <a:off x="13065593" y="7869276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85" name="DCTCP: simple congestion marking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/>
          <a:lstStyle/>
          <a:p>
            <a:r>
              <a:t>DCTCP: simple congestion marking</a:t>
            </a:r>
          </a:p>
        </p:txBody>
      </p:sp>
      <p:graphicFrame>
        <p:nvGraphicFramePr>
          <p:cNvPr id="986" name="表格"/>
          <p:cNvGraphicFramePr/>
          <p:nvPr>
            <p:extLst>
              <p:ext uri="{D42A27DB-BD31-4B8C-83A1-F6EECF244321}">
                <p14:modId xmlns:p14="http://schemas.microsoft.com/office/powerpoint/2010/main" val="2457868569"/>
              </p:ext>
            </p:extLst>
          </p:nvPr>
        </p:nvGraphicFramePr>
        <p:xfrm>
          <a:off x="13065593" y="5679118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93" name="成组"/>
          <p:cNvGrpSpPr/>
          <p:nvPr/>
        </p:nvGrpSpPr>
        <p:grpSpPr>
          <a:xfrm>
            <a:off x="13218458" y="5965131"/>
            <a:ext cx="1296082" cy="3678195"/>
            <a:chOff x="0" y="0"/>
            <a:chExt cx="1296081" cy="3678194"/>
          </a:xfrm>
        </p:grpSpPr>
        <p:sp>
          <p:nvSpPr>
            <p:cNvPr id="987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88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89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90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91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992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994" name="线条"/>
          <p:cNvSpPr/>
          <p:nvPr/>
        </p:nvSpPr>
        <p:spPr>
          <a:xfrm flipV="1">
            <a:off x="14529560" y="4396465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5" name="线条"/>
          <p:cNvSpPr/>
          <p:nvPr/>
        </p:nvSpPr>
        <p:spPr>
          <a:xfrm flipH="1" flipV="1">
            <a:off x="12658630" y="4923300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6" name="线条"/>
          <p:cNvSpPr/>
          <p:nvPr/>
        </p:nvSpPr>
        <p:spPr>
          <a:xfrm flipH="1" flipV="1">
            <a:off x="13127718" y="4835427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7" name="线条"/>
          <p:cNvSpPr/>
          <p:nvPr/>
        </p:nvSpPr>
        <p:spPr>
          <a:xfrm flipH="1" flipV="1">
            <a:off x="13564994" y="4830758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8" name="线条"/>
          <p:cNvSpPr/>
          <p:nvPr/>
        </p:nvSpPr>
        <p:spPr>
          <a:xfrm flipV="1">
            <a:off x="13983594" y="4840095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99" name="线条"/>
          <p:cNvSpPr/>
          <p:nvPr/>
        </p:nvSpPr>
        <p:spPr>
          <a:xfrm flipV="1">
            <a:off x="14260904" y="4840095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00" name="矩形"/>
          <p:cNvSpPr/>
          <p:nvPr/>
        </p:nvSpPr>
        <p:spPr>
          <a:xfrm>
            <a:off x="11918629" y="4100973"/>
            <a:ext cx="7525564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线条"/>
          <p:cNvSpPr/>
          <p:nvPr/>
        </p:nvSpPr>
        <p:spPr>
          <a:xfrm rot="7800000" flipH="1">
            <a:off x="12176259" y="5152749"/>
            <a:ext cx="5725968" cy="190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02" extrusionOk="0">
                <a:moveTo>
                  <a:pt x="0" y="2831"/>
                </a:moveTo>
                <a:cubicBezTo>
                  <a:pt x="0" y="2831"/>
                  <a:pt x="4344" y="14105"/>
                  <a:pt x="7257" y="20247"/>
                </a:cubicBezTo>
                <a:cubicBezTo>
                  <a:pt x="7898" y="21600"/>
                  <a:pt x="10628" y="17287"/>
                  <a:pt x="13351" y="13852"/>
                </a:cubicBezTo>
                <a:cubicBezTo>
                  <a:pt x="15539" y="11093"/>
                  <a:pt x="18035" y="10188"/>
                  <a:pt x="19650" y="6714"/>
                </a:cubicBezTo>
                <a:cubicBezTo>
                  <a:pt x="20780" y="4285"/>
                  <a:pt x="21310" y="1402"/>
                  <a:pt x="21600" y="0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02" name="矩形"/>
          <p:cNvSpPr/>
          <p:nvPr/>
        </p:nvSpPr>
        <p:spPr>
          <a:xfrm>
            <a:off x="13427399" y="8497626"/>
            <a:ext cx="515620" cy="2754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线条"/>
          <p:cNvSpPr/>
          <p:nvPr/>
        </p:nvSpPr>
        <p:spPr>
          <a:xfrm>
            <a:off x="17627100" y="4629630"/>
            <a:ext cx="1" cy="2991058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grpSp>
        <p:nvGrpSpPr>
          <p:cNvPr id="1010" name="成组"/>
          <p:cNvGrpSpPr/>
          <p:nvPr/>
        </p:nvGrpSpPr>
        <p:grpSpPr>
          <a:xfrm>
            <a:off x="5247228" y="1673196"/>
            <a:ext cx="12736422" cy="6294094"/>
            <a:chOff x="0" y="0"/>
            <a:chExt cx="12736420" cy="6294093"/>
          </a:xfrm>
        </p:grpSpPr>
        <p:sp>
          <p:nvSpPr>
            <p:cNvPr id="1004" name="椭圆形"/>
            <p:cNvSpPr/>
            <p:nvPr/>
          </p:nvSpPr>
          <p:spPr>
            <a:xfrm>
              <a:off x="0" y="0"/>
              <a:ext cx="6316531" cy="6294094"/>
            </a:xfrm>
            <a:prstGeom prst="ellipse">
              <a:avLst/>
            </a:prstGeom>
            <a:solidFill>
              <a:srgbClr val="DCDEE0">
                <a:alpha val="317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5" name="矩形"/>
            <p:cNvSpPr/>
            <p:nvPr/>
          </p:nvSpPr>
          <p:spPr>
            <a:xfrm>
              <a:off x="369963" y="2758647"/>
              <a:ext cx="5648695" cy="77679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6" name="矩形"/>
            <p:cNvSpPr/>
            <p:nvPr/>
          </p:nvSpPr>
          <p:spPr>
            <a:xfrm>
              <a:off x="4690503" y="2794365"/>
              <a:ext cx="1292437" cy="7053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7" name="线条"/>
            <p:cNvSpPr/>
            <p:nvPr/>
          </p:nvSpPr>
          <p:spPr>
            <a:xfrm>
              <a:off x="4401381" y="258014"/>
              <a:ext cx="7897053" cy="2245442"/>
            </a:xfrm>
            <a:prstGeom prst="line">
              <a:avLst/>
            </a:prstGeom>
            <a:noFill/>
            <a:ln w="25400" cap="flat">
              <a:solidFill>
                <a:srgbClr val="DCDEE0">
                  <a:alpha val="30113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08" name="线条"/>
            <p:cNvSpPr/>
            <p:nvPr/>
          </p:nvSpPr>
          <p:spPr>
            <a:xfrm flipV="1">
              <a:off x="4062355" y="3119087"/>
              <a:ext cx="8415938" cy="3051062"/>
            </a:xfrm>
            <a:prstGeom prst="line">
              <a:avLst/>
            </a:prstGeom>
            <a:noFill/>
            <a:ln w="25400" cap="flat">
              <a:solidFill>
                <a:srgbClr val="DCDEE0">
                  <a:alpha val="29944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09" name="圆形"/>
            <p:cNvSpPr/>
            <p:nvPr/>
          </p:nvSpPr>
          <p:spPr>
            <a:xfrm>
              <a:off x="11932748" y="2407670"/>
              <a:ext cx="803673" cy="805732"/>
            </a:xfrm>
            <a:prstGeom prst="ellipse">
              <a:avLst/>
            </a:prstGeom>
            <a:solidFill>
              <a:srgbClr val="DCDEE0">
                <a:alpha val="860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11" name="矩形"/>
          <p:cNvSpPr/>
          <p:nvPr/>
        </p:nvSpPr>
        <p:spPr>
          <a:xfrm>
            <a:off x="5690914" y="4479615"/>
            <a:ext cx="254500" cy="705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矩形"/>
          <p:cNvSpPr/>
          <p:nvPr/>
        </p:nvSpPr>
        <p:spPr>
          <a:xfrm>
            <a:off x="9495234" y="4515333"/>
            <a:ext cx="147343" cy="275426"/>
          </a:xfrm>
          <a:prstGeom prst="rect">
            <a:avLst/>
          </a:prstGeom>
          <a:solidFill>
            <a:schemeClr val="accent5"/>
          </a:solidFill>
          <a:ln w="508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15" name="成组"/>
          <p:cNvGrpSpPr/>
          <p:nvPr/>
        </p:nvGrpSpPr>
        <p:grpSpPr>
          <a:xfrm>
            <a:off x="17391505" y="4579570"/>
            <a:ext cx="515621" cy="286071"/>
            <a:chOff x="0" y="0"/>
            <a:chExt cx="515619" cy="286069"/>
          </a:xfrm>
        </p:grpSpPr>
        <p:sp>
          <p:nvSpPr>
            <p:cNvPr id="1013" name="矩形"/>
            <p:cNvSpPr/>
            <p:nvPr/>
          </p:nvSpPr>
          <p:spPr>
            <a:xfrm>
              <a:off x="0" y="0"/>
              <a:ext cx="515620" cy="27542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4" name="矩形"/>
            <p:cNvSpPr/>
            <p:nvPr/>
          </p:nvSpPr>
          <p:spPr>
            <a:xfrm>
              <a:off x="19804" y="10644"/>
              <a:ext cx="147343" cy="275426"/>
            </a:xfrm>
            <a:prstGeom prst="rect">
              <a:avLst/>
            </a:prstGeom>
            <a:solidFill>
              <a:schemeClr val="accent5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019" name="成组"/>
          <p:cNvGrpSpPr/>
          <p:nvPr/>
        </p:nvGrpSpPr>
        <p:grpSpPr>
          <a:xfrm>
            <a:off x="6746243" y="4266602"/>
            <a:ext cx="4829089" cy="2914917"/>
            <a:chOff x="387389" y="0"/>
            <a:chExt cx="4829088" cy="2914916"/>
          </a:xfrm>
        </p:grpSpPr>
        <p:sp>
          <p:nvSpPr>
            <p:cNvPr id="1016" name="Marking threshold"/>
            <p:cNvSpPr txBox="1"/>
            <p:nvPr/>
          </p:nvSpPr>
          <p:spPr>
            <a:xfrm>
              <a:off x="387389" y="2035441"/>
              <a:ext cx="4829089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spcBef>
                  <a:spcPts val="3200"/>
                </a:spcBef>
                <a:defRPr>
                  <a:solidFill>
                    <a:schemeClr val="accent5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Marking threshold</a:t>
              </a:r>
            </a:p>
          </p:txBody>
        </p:sp>
        <p:sp>
          <p:nvSpPr>
            <p:cNvPr id="1017" name="线条"/>
            <p:cNvSpPr/>
            <p:nvPr/>
          </p:nvSpPr>
          <p:spPr>
            <a:xfrm flipV="1">
              <a:off x="3467393" y="-1"/>
              <a:ext cx="1" cy="1114777"/>
            </a:xfrm>
            <a:prstGeom prst="line">
              <a:avLst/>
            </a:prstGeom>
            <a:noFill/>
            <a:ln w="177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20" name="连接线"/>
            <p:cNvSpPr/>
            <p:nvPr/>
          </p:nvSpPr>
          <p:spPr>
            <a:xfrm>
              <a:off x="2276081" y="1063033"/>
              <a:ext cx="1065456" cy="1064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2" y="11537"/>
                    <a:pt x="9172" y="4337"/>
                    <a:pt x="21600" y="0"/>
                  </a:cubicBezTo>
                </a:path>
              </a:pathLst>
            </a:custGeom>
            <a:noFill/>
            <a:ln w="508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88889E-6 C 0.00117 -0.06689 -0.00469 -0.14062 0.0011 -0.17627 C 0.02519 -0.21388 0.04219 -0.21932 0.0653 -0.24189 C 0.08834 -0.26446 0.12435 -0.3125 0.1597 -0.3 " pathEditMode="relative" rAng="0" ptsTypes="AAAA">
                                      <p:cBhvr>
                                        <p:cTn id="10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0" y="-15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2917E-6 -4.81481E-6 L 0.15306 -0.000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4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083E-6 1.2963E-6 L 0.00026 0.189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6" animBg="1" advAuto="0"/>
      <p:bldP spid="1011" grpId="3" animBg="1" advAuto="0"/>
      <p:bldP spid="1012" grpId="5" animBg="1" advAuto="0"/>
      <p:bldP spid="1015" grpId="7" animBg="1" advAuto="0"/>
      <p:bldP spid="101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" name="表格"/>
          <p:cNvGraphicFramePr/>
          <p:nvPr>
            <p:extLst>
              <p:ext uri="{D42A27DB-BD31-4B8C-83A1-F6EECF244321}">
                <p14:modId xmlns:p14="http://schemas.microsoft.com/office/powerpoint/2010/main" val="2632118265"/>
              </p:ext>
            </p:extLst>
          </p:nvPr>
        </p:nvGraphicFramePr>
        <p:xfrm>
          <a:off x="16703802" y="4411453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33" name="成组"/>
          <p:cNvGrpSpPr/>
          <p:nvPr/>
        </p:nvGrpSpPr>
        <p:grpSpPr>
          <a:xfrm>
            <a:off x="16701036" y="4731797"/>
            <a:ext cx="1655390" cy="4708305"/>
            <a:chOff x="53578" y="0"/>
            <a:chExt cx="1655388" cy="4708304"/>
          </a:xfrm>
        </p:grpSpPr>
        <p:graphicFrame>
          <p:nvGraphicFramePr>
            <p:cNvPr id="1025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032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1026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27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28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29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30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31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1034" name="表格"/>
          <p:cNvGraphicFramePr/>
          <p:nvPr>
            <p:extLst>
              <p:ext uri="{D42A27DB-BD31-4B8C-83A1-F6EECF244321}">
                <p14:modId xmlns:p14="http://schemas.microsoft.com/office/powerpoint/2010/main" val="3839717404"/>
              </p:ext>
            </p:extLst>
          </p:nvPr>
        </p:nvGraphicFramePr>
        <p:xfrm>
          <a:off x="13065593" y="7975601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5" name="DCTCP: sender reaction to cong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DCTCP: sender reaction to congestion</a:t>
            </a:r>
          </a:p>
        </p:txBody>
      </p:sp>
      <p:graphicFrame>
        <p:nvGraphicFramePr>
          <p:cNvPr id="1036" name="表格"/>
          <p:cNvGraphicFramePr/>
          <p:nvPr>
            <p:extLst>
              <p:ext uri="{D42A27DB-BD31-4B8C-83A1-F6EECF244321}">
                <p14:modId xmlns:p14="http://schemas.microsoft.com/office/powerpoint/2010/main" val="1315221555"/>
              </p:ext>
            </p:extLst>
          </p:nvPr>
        </p:nvGraphicFramePr>
        <p:xfrm>
          <a:off x="13065593" y="5785443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43" name="成组"/>
          <p:cNvGrpSpPr/>
          <p:nvPr/>
        </p:nvGrpSpPr>
        <p:grpSpPr>
          <a:xfrm>
            <a:off x="13218458" y="6071456"/>
            <a:ext cx="1296082" cy="3678195"/>
            <a:chOff x="0" y="0"/>
            <a:chExt cx="1296081" cy="3678194"/>
          </a:xfrm>
        </p:grpSpPr>
        <p:sp>
          <p:nvSpPr>
            <p:cNvPr id="1037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38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39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40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41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42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044" name="线条"/>
          <p:cNvSpPr/>
          <p:nvPr/>
        </p:nvSpPr>
        <p:spPr>
          <a:xfrm flipV="1">
            <a:off x="14529560" y="4502790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5" name="线条"/>
          <p:cNvSpPr/>
          <p:nvPr/>
        </p:nvSpPr>
        <p:spPr>
          <a:xfrm flipH="1" flipV="1">
            <a:off x="12658630" y="5029625"/>
            <a:ext cx="502736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6" name="线条"/>
          <p:cNvSpPr/>
          <p:nvPr/>
        </p:nvSpPr>
        <p:spPr>
          <a:xfrm flipH="1" flipV="1">
            <a:off x="13127718" y="4941752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7" name="线条"/>
          <p:cNvSpPr/>
          <p:nvPr/>
        </p:nvSpPr>
        <p:spPr>
          <a:xfrm flipH="1" flipV="1">
            <a:off x="13564994" y="4937083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8" name="线条"/>
          <p:cNvSpPr/>
          <p:nvPr/>
        </p:nvSpPr>
        <p:spPr>
          <a:xfrm flipV="1">
            <a:off x="13983594" y="4946420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49" name="线条"/>
          <p:cNvSpPr/>
          <p:nvPr/>
        </p:nvSpPr>
        <p:spPr>
          <a:xfrm flipV="1">
            <a:off x="14260904" y="4946420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50" name="矩形"/>
          <p:cNvSpPr/>
          <p:nvPr/>
        </p:nvSpPr>
        <p:spPr>
          <a:xfrm>
            <a:off x="11918629" y="4207298"/>
            <a:ext cx="7525564" cy="6022796"/>
          </a:xfrm>
          <a:prstGeom prst="rect">
            <a:avLst/>
          </a:prstGeom>
          <a:solidFill>
            <a:srgbClr val="FFFFFF">
              <a:alpha val="6860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1" name="圆形"/>
          <p:cNvSpPr/>
          <p:nvPr/>
        </p:nvSpPr>
        <p:spPr>
          <a:xfrm>
            <a:off x="13339647" y="8459980"/>
            <a:ext cx="803673" cy="805732"/>
          </a:xfrm>
          <a:prstGeom prst="ellipse">
            <a:avLst/>
          </a:prstGeom>
          <a:solidFill>
            <a:srgbClr val="A6AAA9">
              <a:alpha val="8603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椭圆形"/>
          <p:cNvSpPr/>
          <p:nvPr/>
        </p:nvSpPr>
        <p:spPr>
          <a:xfrm>
            <a:off x="5247228" y="3289343"/>
            <a:ext cx="6316532" cy="6294094"/>
          </a:xfrm>
          <a:prstGeom prst="ellipse">
            <a:avLst/>
          </a:prstGeom>
          <a:solidFill>
            <a:srgbClr val="DCDEE0">
              <a:alpha val="3179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线条"/>
          <p:cNvSpPr/>
          <p:nvPr/>
        </p:nvSpPr>
        <p:spPr>
          <a:xfrm>
            <a:off x="11366655" y="3823475"/>
            <a:ext cx="2690280" cy="4835344"/>
          </a:xfrm>
          <a:prstGeom prst="line">
            <a:avLst/>
          </a:prstGeom>
          <a:ln w="25400">
            <a:solidFill>
              <a:srgbClr val="DCDEE0">
                <a:alpha val="3011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54" name="线条"/>
          <p:cNvSpPr/>
          <p:nvPr/>
        </p:nvSpPr>
        <p:spPr>
          <a:xfrm>
            <a:off x="7966079" y="9530996"/>
            <a:ext cx="5634231" cy="1189917"/>
          </a:xfrm>
          <a:prstGeom prst="line">
            <a:avLst/>
          </a:prstGeom>
          <a:ln w="25400">
            <a:solidFill>
              <a:srgbClr val="DCDEE0">
                <a:alpha val="2994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55" name="33% ACKs marked:…"/>
          <p:cNvSpPr txBox="1"/>
          <p:nvPr/>
        </p:nvSpPr>
        <p:spPr>
          <a:xfrm>
            <a:off x="11918629" y="2127049"/>
            <a:ext cx="8235703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33% ACKs marked:</a:t>
            </a:r>
          </a:p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reduce rate proportionally!</a:t>
            </a:r>
          </a:p>
        </p:txBody>
      </p:sp>
      <p:sp>
        <p:nvSpPr>
          <p:cNvPr id="1056" name="ACK stream…"/>
          <p:cNvSpPr txBox="1"/>
          <p:nvPr/>
        </p:nvSpPr>
        <p:spPr>
          <a:xfrm>
            <a:off x="3562553" y="4298470"/>
            <a:ext cx="3708228" cy="161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ACK stream 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at sender</a:t>
            </a:r>
          </a:p>
        </p:txBody>
      </p:sp>
      <p:grpSp>
        <p:nvGrpSpPr>
          <p:cNvPr id="1083" name="成组"/>
          <p:cNvGrpSpPr/>
          <p:nvPr/>
        </p:nvGrpSpPr>
        <p:grpSpPr>
          <a:xfrm>
            <a:off x="5690914" y="6083709"/>
            <a:ext cx="4557733" cy="720318"/>
            <a:chOff x="0" y="0"/>
            <a:chExt cx="4557731" cy="720316"/>
          </a:xfrm>
        </p:grpSpPr>
        <p:grpSp>
          <p:nvGrpSpPr>
            <p:cNvPr id="1081" name="成组"/>
            <p:cNvGrpSpPr/>
            <p:nvPr/>
          </p:nvGrpSpPr>
          <p:grpSpPr>
            <a:xfrm>
              <a:off x="0" y="0"/>
              <a:ext cx="4254448" cy="720317"/>
              <a:chOff x="0" y="0"/>
              <a:chExt cx="4254447" cy="720316"/>
            </a:xfrm>
          </p:grpSpPr>
          <p:grpSp>
            <p:nvGrpSpPr>
              <p:cNvPr id="1059" name="成组"/>
              <p:cNvGrpSpPr/>
              <p:nvPr/>
            </p:nvGrpSpPr>
            <p:grpSpPr>
              <a:xfrm>
                <a:off x="0" y="12052"/>
                <a:ext cx="254499" cy="705362"/>
                <a:chOff x="0" y="0"/>
                <a:chExt cx="254498" cy="705360"/>
              </a:xfrm>
            </p:grpSpPr>
            <p:sp>
              <p:nvSpPr>
                <p:cNvPr id="1057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58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1062" name="成组"/>
              <p:cNvGrpSpPr/>
              <p:nvPr/>
            </p:nvGrpSpPr>
            <p:grpSpPr>
              <a:xfrm>
                <a:off x="1225837" y="0"/>
                <a:ext cx="254500" cy="705361"/>
                <a:chOff x="0" y="0"/>
                <a:chExt cx="254498" cy="705360"/>
              </a:xfrm>
            </p:grpSpPr>
            <p:sp>
              <p:nvSpPr>
                <p:cNvPr id="1060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61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1065" name="成组"/>
              <p:cNvGrpSpPr/>
              <p:nvPr/>
            </p:nvGrpSpPr>
            <p:grpSpPr>
              <a:xfrm>
                <a:off x="1534072" y="0"/>
                <a:ext cx="254499" cy="705361"/>
                <a:chOff x="0" y="0"/>
                <a:chExt cx="254498" cy="705360"/>
              </a:xfrm>
            </p:grpSpPr>
            <p:sp>
              <p:nvSpPr>
                <p:cNvPr id="1063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64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1068" name="成组"/>
              <p:cNvGrpSpPr/>
              <p:nvPr/>
            </p:nvGrpSpPr>
            <p:grpSpPr>
              <a:xfrm>
                <a:off x="1849407" y="0"/>
                <a:ext cx="254500" cy="705361"/>
                <a:chOff x="0" y="0"/>
                <a:chExt cx="254498" cy="705360"/>
              </a:xfrm>
            </p:grpSpPr>
            <p:sp>
              <p:nvSpPr>
                <p:cNvPr id="1066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67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069" name="成组"/>
              <p:cNvSpPr/>
              <p:nvPr/>
            </p:nvSpPr>
            <p:spPr>
              <a:xfrm>
                <a:off x="308234" y="0"/>
                <a:ext cx="254500" cy="705361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0" name="成组"/>
              <p:cNvSpPr/>
              <p:nvPr/>
            </p:nvSpPr>
            <p:spPr>
              <a:xfrm>
                <a:off x="616469" y="14955"/>
                <a:ext cx="254499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1" name="成组"/>
              <p:cNvSpPr/>
              <p:nvPr/>
            </p:nvSpPr>
            <p:spPr>
              <a:xfrm>
                <a:off x="924703" y="226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074" name="成组"/>
              <p:cNvGrpSpPr/>
              <p:nvPr/>
            </p:nvGrpSpPr>
            <p:grpSpPr>
              <a:xfrm>
                <a:off x="2150541" y="4574"/>
                <a:ext cx="254499" cy="705362"/>
                <a:chOff x="0" y="0"/>
                <a:chExt cx="254498" cy="705360"/>
              </a:xfrm>
            </p:grpSpPr>
            <p:sp>
              <p:nvSpPr>
                <p:cNvPr id="1072" name="矩形"/>
                <p:cNvSpPr/>
                <p:nvPr/>
              </p:nvSpPr>
              <p:spPr>
                <a:xfrm>
                  <a:off x="0" y="0"/>
                  <a:ext cx="254499" cy="705361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73" name="矩形"/>
                <p:cNvSpPr/>
                <p:nvPr/>
              </p:nvSpPr>
              <p:spPr>
                <a:xfrm>
                  <a:off x="49124" y="61646"/>
                  <a:ext cx="147343" cy="275426"/>
                </a:xfrm>
                <a:prstGeom prst="rect">
                  <a:avLst/>
                </a:prstGeom>
                <a:solidFill>
                  <a:schemeClr val="accent5"/>
                </a:solidFill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075" name="成组"/>
              <p:cNvSpPr/>
              <p:nvPr/>
            </p:nvSpPr>
            <p:spPr>
              <a:xfrm>
                <a:off x="3376378" y="1038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6" name="成组"/>
              <p:cNvSpPr/>
              <p:nvPr/>
            </p:nvSpPr>
            <p:spPr>
              <a:xfrm>
                <a:off x="3684613" y="1038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7" name="成组"/>
              <p:cNvSpPr/>
              <p:nvPr/>
            </p:nvSpPr>
            <p:spPr>
              <a:xfrm>
                <a:off x="3999948" y="1038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8" name="成组"/>
              <p:cNvSpPr/>
              <p:nvPr/>
            </p:nvSpPr>
            <p:spPr>
              <a:xfrm>
                <a:off x="2458775" y="10381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9" name="成组"/>
              <p:cNvSpPr/>
              <p:nvPr/>
            </p:nvSpPr>
            <p:spPr>
              <a:xfrm>
                <a:off x="2767009" y="7478"/>
                <a:ext cx="254500" cy="705361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80" name="成组"/>
              <p:cNvSpPr/>
              <p:nvPr/>
            </p:nvSpPr>
            <p:spPr>
              <a:xfrm>
                <a:off x="3075244" y="12643"/>
                <a:ext cx="254500" cy="70536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082" name="成组"/>
            <p:cNvSpPr/>
            <p:nvPr/>
          </p:nvSpPr>
          <p:spPr>
            <a:xfrm>
              <a:off x="4303233" y="7762"/>
              <a:ext cx="254499" cy="70536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3F47A35-D994-4AC2-B591-4A213161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563" y="8038022"/>
            <a:ext cx="7263694" cy="5269001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ADB0C8-F93F-4D73-8941-F1D10975D594}"/>
              </a:ext>
            </a:extLst>
          </p:cNvPr>
          <p:cNvGrpSpPr/>
          <p:nvPr/>
        </p:nvGrpSpPr>
        <p:grpSpPr>
          <a:xfrm>
            <a:off x="389444" y="8384721"/>
            <a:ext cx="9980540" cy="4085676"/>
            <a:chOff x="389444" y="8384721"/>
            <a:chExt cx="9980540" cy="40856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0BEBDB-569A-49D8-AD26-B1DA0508EE03}"/>
                </a:ext>
              </a:extLst>
            </p:cNvPr>
            <p:cNvGrpSpPr/>
            <p:nvPr/>
          </p:nvGrpSpPr>
          <p:grpSpPr>
            <a:xfrm>
              <a:off x="1064059" y="10588767"/>
              <a:ext cx="9305925" cy="1881630"/>
              <a:chOff x="1064059" y="10588767"/>
              <a:chExt cx="9305925" cy="188163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8D655BA-E11C-46AD-AC15-34C3EAFA8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709" y="10588767"/>
                <a:ext cx="9058275" cy="876300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4F3CC0CF-3488-44D3-A1DE-0BAA7C8D5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059" y="11622672"/>
                <a:ext cx="9305925" cy="847725"/>
              </a:xfrm>
              <a:prstGeom prst="rect">
                <a:avLst/>
              </a:prstGeom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BA389F0-BD57-439C-8BB2-F51E3CCCAF58}"/>
                </a:ext>
              </a:extLst>
            </p:cNvPr>
            <p:cNvSpPr txBox="1"/>
            <p:nvPr/>
          </p:nvSpPr>
          <p:spPr>
            <a:xfrm>
              <a:off x="389444" y="8384721"/>
              <a:ext cx="6056150" cy="821378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Adjustable parameter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026B578-32C1-4319-9E84-F50241AAEF46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3417519" y="9206099"/>
              <a:ext cx="311704" cy="1733659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66D8917D-2575-47C8-9CF7-3C80959DF7F9}"/>
                </a:ext>
              </a:extLst>
            </p:cNvPr>
            <p:cNvSpPr txBox="1"/>
            <p:nvPr/>
          </p:nvSpPr>
          <p:spPr>
            <a:xfrm>
              <a:off x="4310779" y="9495046"/>
              <a:ext cx="4276228" cy="821378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Marking ratio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8BDE05B3-0CB3-47EF-8E82-9E392AFEEBFF}"/>
                </a:ext>
              </a:extLst>
            </p:cNvPr>
            <p:cNvCxnSpPr>
              <a:cxnSpLocks/>
              <a:stCxn id="121" idx="2"/>
            </p:cNvCxnSpPr>
            <p:nvPr/>
          </p:nvCxnSpPr>
          <p:spPr>
            <a:xfrm flipH="1">
              <a:off x="6445594" y="10316424"/>
              <a:ext cx="3299" cy="404489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99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99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" grpId="3" animBg="1" advAuto="0"/>
      <p:bldP spid="1056" grpId="1" animBg="1" advAuto="0"/>
      <p:bldP spid="1083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8DA65-2D72-4BD7-BAE9-CA0A43C5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DCTCP control congestion better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AB575-30D0-4936-88F7-187DD409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295554"/>
            <a:ext cx="16912781" cy="61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883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hysical structure"/>
          <p:cNvSpPr txBox="1">
            <a:spLocks noGrp="1"/>
          </p:cNvSpPr>
          <p:nvPr>
            <p:ph type="title"/>
          </p:nvPr>
        </p:nvSpPr>
        <p:spPr>
          <a:xfrm>
            <a:off x="4833938" y="2989778"/>
            <a:ext cx="14716126" cy="4192460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>
              <a:defRPr sz="9200"/>
            </a:pPr>
            <a:r>
              <a:rPr lang="en-US" altLang="zh-CN" dirty="0"/>
              <a:t>Congestion control</a:t>
            </a:r>
            <a:endParaRPr dirty="0"/>
          </a:p>
        </p:txBody>
      </p:sp>
      <p:sp>
        <p:nvSpPr>
          <p:cNvPr id="164" name="Ankit Singla…"/>
          <p:cNvSpPr txBox="1"/>
          <p:nvPr/>
        </p:nvSpPr>
        <p:spPr>
          <a:xfrm>
            <a:off x="5051403" y="11504173"/>
            <a:ext cx="3064937" cy="162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 marL="0" marR="0" lvl="0" indent="0" algn="l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Ankit Singla</a:t>
            </a:r>
          </a:p>
          <a:p>
            <a:pPr marL="0" marR="0" lvl="0" indent="0" algn="l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ETH Zürich</a:t>
            </a:r>
          </a:p>
        </p:txBody>
      </p:sp>
      <p:sp>
        <p:nvSpPr>
          <p:cNvPr id="165" name="P. Brighten Godfrey…"/>
          <p:cNvSpPr txBox="1"/>
          <p:nvPr/>
        </p:nvSpPr>
        <p:spPr>
          <a:xfrm>
            <a:off x="8506550" y="11504173"/>
            <a:ext cx="5060676" cy="162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 marL="0" marR="0" lvl="0" indent="0" algn="l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P. Brighten Godfrey</a:t>
            </a:r>
          </a:p>
          <a:p>
            <a:pPr marL="0" marR="0" lvl="0" indent="0" algn="l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UIUC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65BB0D-9C30-4DE0-A13C-F8B1509A5E8E}"/>
              </a:ext>
            </a:extLst>
          </p:cNvPr>
          <p:cNvSpPr txBox="1"/>
          <p:nvPr/>
        </p:nvSpPr>
        <p:spPr>
          <a:xfrm>
            <a:off x="373" y="10174950"/>
            <a:ext cx="12657779" cy="103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5" tIns="71435" rIns="71435" bIns="71435" numCol="1" spcCol="38100" rtlCol="0" anchor="ctr">
            <a:spAutoFit/>
          </a:bodyPr>
          <a:lstStyle/>
          <a:p>
            <a:pPr marL="0" marR="0" lvl="0" indent="0" algn="ctr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Some materials from UIUC MOOC</a:t>
            </a:r>
            <a:endParaRPr kumimoji="0" lang="zh-CN" altLang="en-US" sz="5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D9A39-7CBF-4451-BB67-11BF7A36D06B}"/>
              </a:ext>
            </a:extLst>
          </p:cNvPr>
          <p:cNvSpPr txBox="1"/>
          <p:nvPr/>
        </p:nvSpPr>
        <p:spPr>
          <a:xfrm>
            <a:off x="631730" y="11796497"/>
            <a:ext cx="4240177" cy="103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5" tIns="71435" rIns="71435" bIns="71435" numCol="1" spcCol="38100" rtlCol="0" anchor="ctr">
            <a:spAutoFit/>
          </a:bodyPr>
          <a:lstStyle/>
          <a:p>
            <a:pPr marL="0" marR="0" lvl="0" indent="0" algn="ctr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Credits to</a:t>
            </a:r>
            <a:endParaRPr kumimoji="0" lang="zh-CN" altLang="en-US" sz="5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63C40B-67D9-4111-8A5B-C017740B7792}"/>
              </a:ext>
            </a:extLst>
          </p:cNvPr>
          <p:cNvSpPr/>
          <p:nvPr/>
        </p:nvSpPr>
        <p:spPr>
          <a:xfrm>
            <a:off x="964722" y="590386"/>
            <a:ext cx="668163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8417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sym typeface="Helvetica Light"/>
              </a:rPr>
              <a:t>Part I: Cloud networking</a:t>
            </a:r>
            <a:endParaRPr kumimoji="0" lang="zh-CN" altLang="en-US" sz="5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 panose="020B0604020104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25475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DCTCP 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DCTCP result</a:t>
            </a:r>
          </a:p>
        </p:txBody>
      </p:sp>
      <p:sp>
        <p:nvSpPr>
          <p:cNvPr id="1088" name="Two orders of magnitude lower latency!"/>
          <p:cNvSpPr txBox="1"/>
          <p:nvPr/>
        </p:nvSpPr>
        <p:spPr>
          <a:xfrm>
            <a:off x="6139538" y="12290358"/>
            <a:ext cx="1210492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orders of magnitude lower latency!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C2D854-5589-4E72-8C5E-E788FFBD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303" y="2500313"/>
            <a:ext cx="16745393" cy="91810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椭圆形"/>
          <p:cNvSpPr/>
          <p:nvPr/>
        </p:nvSpPr>
        <p:spPr>
          <a:xfrm>
            <a:off x="5202819" y="1665722"/>
            <a:ext cx="6316531" cy="6294094"/>
          </a:xfrm>
          <a:prstGeom prst="ellipse">
            <a:avLst/>
          </a:prstGeom>
          <a:solidFill>
            <a:srgbClr val="DCDEE0">
              <a:alpha val="3179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099" name="表格"/>
          <p:cNvGraphicFramePr/>
          <p:nvPr>
            <p:extLst>
              <p:ext uri="{D42A27DB-BD31-4B8C-83A1-F6EECF244321}">
                <p14:modId xmlns:p14="http://schemas.microsoft.com/office/powerpoint/2010/main" val="891630358"/>
              </p:ext>
            </p:extLst>
          </p:nvPr>
        </p:nvGraphicFramePr>
        <p:xfrm>
          <a:off x="13499403" y="7592730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00" name="表格"/>
          <p:cNvGraphicFramePr/>
          <p:nvPr>
            <p:extLst>
              <p:ext uri="{D42A27DB-BD31-4B8C-83A1-F6EECF244321}">
                <p14:modId xmlns:p14="http://schemas.microsoft.com/office/powerpoint/2010/main" val="1008699224"/>
              </p:ext>
            </p:extLst>
          </p:nvPr>
        </p:nvGraphicFramePr>
        <p:xfrm>
          <a:off x="13499403" y="5402571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01" name="表格"/>
          <p:cNvGraphicFramePr/>
          <p:nvPr>
            <p:extLst>
              <p:ext uri="{D42A27DB-BD31-4B8C-83A1-F6EECF244321}">
                <p14:modId xmlns:p14="http://schemas.microsoft.com/office/powerpoint/2010/main" val="3626043815"/>
              </p:ext>
            </p:extLst>
          </p:nvPr>
        </p:nvGraphicFramePr>
        <p:xfrm>
          <a:off x="17137612" y="405450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08" name="成组"/>
          <p:cNvGrpSpPr/>
          <p:nvPr/>
        </p:nvGrpSpPr>
        <p:grpSpPr>
          <a:xfrm>
            <a:off x="13652269" y="5688584"/>
            <a:ext cx="1296082" cy="3678195"/>
            <a:chOff x="0" y="0"/>
            <a:chExt cx="1296081" cy="3678194"/>
          </a:xfrm>
        </p:grpSpPr>
        <p:sp>
          <p:nvSpPr>
            <p:cNvPr id="1102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3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4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5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6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07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109" name="线条"/>
          <p:cNvSpPr/>
          <p:nvPr/>
        </p:nvSpPr>
        <p:spPr>
          <a:xfrm flipV="1">
            <a:off x="14963372" y="4119919"/>
            <a:ext cx="2303700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0" name="线条"/>
          <p:cNvSpPr/>
          <p:nvPr/>
        </p:nvSpPr>
        <p:spPr>
          <a:xfrm flipH="1" flipV="1">
            <a:off x="13092441" y="4646754"/>
            <a:ext cx="502736" cy="8567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1" name="线条"/>
          <p:cNvSpPr/>
          <p:nvPr/>
        </p:nvSpPr>
        <p:spPr>
          <a:xfrm flipH="1" flipV="1">
            <a:off x="13561529" y="4558880"/>
            <a:ext cx="319398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2" name="线条"/>
          <p:cNvSpPr/>
          <p:nvPr/>
        </p:nvSpPr>
        <p:spPr>
          <a:xfrm flipH="1" flipV="1">
            <a:off x="13998804" y="4554212"/>
            <a:ext cx="150013" cy="9610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3" name="线条"/>
          <p:cNvSpPr/>
          <p:nvPr/>
        </p:nvSpPr>
        <p:spPr>
          <a:xfrm flipV="1">
            <a:off x="14417405" y="4563549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14" name="线条"/>
          <p:cNvSpPr/>
          <p:nvPr/>
        </p:nvSpPr>
        <p:spPr>
          <a:xfrm flipV="1">
            <a:off x="14694715" y="4563549"/>
            <a:ext cx="128993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118" name="成组"/>
          <p:cNvGrpSpPr/>
          <p:nvPr/>
        </p:nvGrpSpPr>
        <p:grpSpPr>
          <a:xfrm>
            <a:off x="12873753" y="3585806"/>
            <a:ext cx="5611197" cy="5729691"/>
            <a:chOff x="0" y="0"/>
            <a:chExt cx="5611196" cy="5729689"/>
          </a:xfrm>
        </p:grpSpPr>
        <p:sp>
          <p:nvSpPr>
            <p:cNvPr id="1115" name="线条"/>
            <p:cNvSpPr/>
            <p:nvPr/>
          </p:nvSpPr>
          <p:spPr>
            <a:xfrm flipV="1">
              <a:off x="2089619" y="534112"/>
              <a:ext cx="2303700" cy="13857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16" name="线条"/>
            <p:cNvSpPr/>
            <p:nvPr/>
          </p:nvSpPr>
          <p:spPr>
            <a:xfrm rot="7800000" flipH="1">
              <a:off x="190988" y="1683510"/>
              <a:ext cx="5497064" cy="2362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0" y="0"/>
                  </a:moveTo>
                  <a:cubicBezTo>
                    <a:pt x="0" y="0"/>
                    <a:pt x="7647" y="14254"/>
                    <a:pt x="10681" y="18968"/>
                  </a:cubicBezTo>
                  <a:cubicBezTo>
                    <a:pt x="12375" y="21600"/>
                    <a:pt x="19898" y="13106"/>
                    <a:pt x="21600" y="12815"/>
                  </a:cubicBezTo>
                </a:path>
              </a:pathLst>
            </a:cu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17" name="线条"/>
            <p:cNvSpPr/>
            <p:nvPr/>
          </p:nvSpPr>
          <p:spPr>
            <a:xfrm rot="7800000" flipH="1">
              <a:off x="-111941" y="1879418"/>
              <a:ext cx="4233116" cy="1681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14" extrusionOk="0">
                  <a:moveTo>
                    <a:pt x="0" y="0"/>
                  </a:moveTo>
                  <a:cubicBezTo>
                    <a:pt x="0" y="0"/>
                    <a:pt x="5876" y="11681"/>
                    <a:pt x="9816" y="18046"/>
                  </a:cubicBezTo>
                  <a:cubicBezTo>
                    <a:pt x="12016" y="21600"/>
                    <a:pt x="19390" y="9842"/>
                    <a:pt x="21600" y="9450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127" name="成组"/>
          <p:cNvGrpSpPr/>
          <p:nvPr/>
        </p:nvGrpSpPr>
        <p:grpSpPr>
          <a:xfrm>
            <a:off x="17134847" y="4348925"/>
            <a:ext cx="1655390" cy="4708306"/>
            <a:chOff x="53578" y="0"/>
            <a:chExt cx="1655389" cy="4708304"/>
          </a:xfrm>
        </p:grpSpPr>
        <p:graphicFrame>
          <p:nvGraphicFramePr>
            <p:cNvPr id="1119" name="表格"/>
            <p:cNvGraphicFramePr/>
            <p:nvPr/>
          </p:nvGraphicFramePr>
          <p:xfrm>
            <a:off x="53578" y="1904145"/>
            <a:ext cx="1655389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00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126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1120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1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2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3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4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125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1132" name="成组"/>
          <p:cNvGrpSpPr/>
          <p:nvPr/>
        </p:nvGrpSpPr>
        <p:grpSpPr>
          <a:xfrm>
            <a:off x="17536641" y="4301420"/>
            <a:ext cx="1" cy="2492871"/>
            <a:chOff x="0" y="-51663"/>
            <a:chExt cx="0" cy="2492869"/>
          </a:xfrm>
        </p:grpSpPr>
        <p:sp>
          <p:nvSpPr>
            <p:cNvPr id="1128" name="线条"/>
            <p:cNvSpPr/>
            <p:nvPr/>
          </p:nvSpPr>
          <p:spPr>
            <a:xfrm flipH="1">
              <a:off x="-1" y="178593"/>
              <a:ext cx="2" cy="1480641"/>
            </a:xfrm>
            <a:prstGeom prst="line">
              <a:avLst/>
            </a:pr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29" name="线条"/>
            <p:cNvSpPr/>
            <p:nvPr/>
          </p:nvSpPr>
          <p:spPr>
            <a:xfrm flipH="1">
              <a:off x="-1" y="115097"/>
              <a:ext cx="2" cy="1893803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30" name="线条"/>
            <p:cNvSpPr/>
            <p:nvPr/>
          </p:nvSpPr>
          <p:spPr>
            <a:xfrm flipH="1">
              <a:off x="-1" y="-51664"/>
              <a:ext cx="2" cy="1154377"/>
            </a:xfrm>
            <a:prstGeom prst="line">
              <a:avLst/>
            </a:pr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31" name="线条"/>
            <p:cNvSpPr/>
            <p:nvPr/>
          </p:nvSpPr>
          <p:spPr>
            <a:xfrm flipH="1">
              <a:off x="-1" y="32815"/>
              <a:ext cx="2" cy="2408392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133" name="矩形"/>
          <p:cNvSpPr/>
          <p:nvPr/>
        </p:nvSpPr>
        <p:spPr>
          <a:xfrm>
            <a:off x="5572783" y="4424369"/>
            <a:ext cx="5648695" cy="7767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4" name="矩形"/>
          <p:cNvSpPr/>
          <p:nvPr/>
        </p:nvSpPr>
        <p:spPr>
          <a:xfrm>
            <a:off x="6980125" y="4460087"/>
            <a:ext cx="4205635" cy="7053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5" name="线条"/>
          <p:cNvSpPr/>
          <p:nvPr/>
        </p:nvSpPr>
        <p:spPr>
          <a:xfrm>
            <a:off x="9604200" y="1923736"/>
            <a:ext cx="7897054" cy="2245443"/>
          </a:xfrm>
          <a:prstGeom prst="line">
            <a:avLst/>
          </a:prstGeom>
          <a:ln w="25400">
            <a:solidFill>
              <a:srgbClr val="DCDEE0">
                <a:alpha val="3011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36" name="线条"/>
          <p:cNvSpPr/>
          <p:nvPr/>
        </p:nvSpPr>
        <p:spPr>
          <a:xfrm flipV="1">
            <a:off x="9265175" y="4784808"/>
            <a:ext cx="8415938" cy="3051063"/>
          </a:xfrm>
          <a:prstGeom prst="line">
            <a:avLst/>
          </a:prstGeom>
          <a:ln w="25400">
            <a:solidFill>
              <a:srgbClr val="DCDEE0">
                <a:alpha val="2994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37" name="DCTCP, RCP, and deploy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DCTCP, RCP, and deployability</a:t>
            </a:r>
          </a:p>
        </p:txBody>
      </p:sp>
      <p:grpSp>
        <p:nvGrpSpPr>
          <p:cNvPr id="1142" name="成组"/>
          <p:cNvGrpSpPr/>
          <p:nvPr/>
        </p:nvGrpSpPr>
        <p:grpSpPr>
          <a:xfrm>
            <a:off x="17537403" y="4306726"/>
            <a:ext cx="1" cy="2279774"/>
            <a:chOff x="0" y="-47246"/>
            <a:chExt cx="0" cy="2279772"/>
          </a:xfrm>
        </p:grpSpPr>
        <p:sp>
          <p:nvSpPr>
            <p:cNvPr id="1138" name="线条"/>
            <p:cNvSpPr/>
            <p:nvPr/>
          </p:nvSpPr>
          <p:spPr>
            <a:xfrm flipH="1">
              <a:off x="-1" y="163326"/>
              <a:ext cx="2" cy="1354072"/>
            </a:xfrm>
            <a:prstGeom prst="line">
              <a:avLst/>
            </a:pr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39" name="线条"/>
            <p:cNvSpPr/>
            <p:nvPr/>
          </p:nvSpPr>
          <p:spPr>
            <a:xfrm flipH="1">
              <a:off x="-1" y="105258"/>
              <a:ext cx="2" cy="1731916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40" name="线条"/>
            <p:cNvSpPr/>
            <p:nvPr/>
          </p:nvSpPr>
          <p:spPr>
            <a:xfrm flipH="1">
              <a:off x="-1" y="-47247"/>
              <a:ext cx="2" cy="1055697"/>
            </a:xfrm>
            <a:prstGeom prst="line">
              <a:avLst/>
            </a:pr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141" name="线条"/>
            <p:cNvSpPr/>
            <p:nvPr/>
          </p:nvSpPr>
          <p:spPr>
            <a:xfrm flipH="1">
              <a:off x="-1" y="30010"/>
              <a:ext cx="2" cy="2202517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143" name="圆形"/>
          <p:cNvSpPr/>
          <p:nvPr/>
        </p:nvSpPr>
        <p:spPr>
          <a:xfrm>
            <a:off x="17135568" y="4073392"/>
            <a:ext cx="803672" cy="805732"/>
          </a:xfrm>
          <a:prstGeom prst="ellipse">
            <a:avLst/>
          </a:prstGeom>
          <a:solidFill>
            <a:srgbClr val="DCDEE0">
              <a:alpha val="8603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4" name="线条"/>
          <p:cNvSpPr/>
          <p:nvPr/>
        </p:nvSpPr>
        <p:spPr>
          <a:xfrm rot="47866">
            <a:off x="13810222" y="2266549"/>
            <a:ext cx="3712950" cy="1813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981" y="1047"/>
                  <a:pt x="9793" y="4277"/>
                  <a:pt x="14110" y="9471"/>
                </a:cubicBezTo>
                <a:cubicBezTo>
                  <a:pt x="16867" y="12788"/>
                  <a:pt x="19388" y="16870"/>
                  <a:pt x="21600" y="21600"/>
                </a:cubicBezTo>
              </a:path>
            </a:pathLst>
          </a:cu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5" name="线条"/>
          <p:cNvSpPr/>
          <p:nvPr/>
        </p:nvSpPr>
        <p:spPr>
          <a:xfrm rot="47866">
            <a:off x="16212216" y="1364400"/>
            <a:ext cx="1573757" cy="275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479" y="2619"/>
                  <a:pt x="11813" y="6058"/>
                  <a:pt x="15586" y="10049"/>
                </a:cubicBezTo>
                <a:cubicBezTo>
                  <a:pt x="18963" y="13621"/>
                  <a:pt x="21010" y="17554"/>
                  <a:pt x="21600" y="21600"/>
                </a:cubicBezTo>
              </a:path>
            </a:pathLst>
          </a:cu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6" name="线条"/>
          <p:cNvSpPr/>
          <p:nvPr/>
        </p:nvSpPr>
        <p:spPr>
          <a:xfrm rot="47866">
            <a:off x="17806731" y="1245250"/>
            <a:ext cx="332040" cy="2872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6" h="21600" extrusionOk="0">
                <a:moveTo>
                  <a:pt x="3300" y="0"/>
                </a:moveTo>
                <a:cubicBezTo>
                  <a:pt x="-350" y="3426"/>
                  <a:pt x="-974" y="6889"/>
                  <a:pt x="1439" y="10330"/>
                </a:cubicBezTo>
                <a:cubicBezTo>
                  <a:pt x="4128" y="14166"/>
                  <a:pt x="10569" y="17949"/>
                  <a:pt x="20626" y="21600"/>
                </a:cubicBezTo>
              </a:path>
            </a:pathLst>
          </a:cu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7" name="线条"/>
          <p:cNvSpPr/>
          <p:nvPr/>
        </p:nvSpPr>
        <p:spPr>
          <a:xfrm rot="47866">
            <a:off x="18342646" y="1293949"/>
            <a:ext cx="1445165" cy="2819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2" h="21600" extrusionOk="0">
                <a:moveTo>
                  <a:pt x="21122" y="0"/>
                </a:moveTo>
                <a:cubicBezTo>
                  <a:pt x="13364" y="2449"/>
                  <a:pt x="7251" y="6103"/>
                  <a:pt x="3628" y="10454"/>
                </a:cubicBezTo>
                <a:cubicBezTo>
                  <a:pt x="710" y="13958"/>
                  <a:pt x="-478" y="17792"/>
                  <a:pt x="174" y="21600"/>
                </a:cubicBezTo>
              </a:path>
            </a:pathLst>
          </a:custGeom>
          <a:ln w="889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8" name="线条"/>
          <p:cNvSpPr/>
          <p:nvPr/>
        </p:nvSpPr>
        <p:spPr>
          <a:xfrm rot="47866">
            <a:off x="18635251" y="1882498"/>
            <a:ext cx="1803801" cy="227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65" y="3475"/>
                  <a:pt x="16936" y="6790"/>
                  <a:pt x="14045" y="9904"/>
                </a:cubicBezTo>
                <a:cubicBezTo>
                  <a:pt x="10005" y="14256"/>
                  <a:pt x="5286" y="18185"/>
                  <a:pt x="0" y="21600"/>
                </a:cubicBezTo>
              </a:path>
            </a:pathLst>
          </a:cu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3200"/>
            </a:pPr>
            <a:endParaRPr/>
          </a:p>
        </p:txBody>
      </p:sp>
      <p:sp>
        <p:nvSpPr>
          <p:cNvPr id="1149" name="矩形"/>
          <p:cNvSpPr/>
          <p:nvPr/>
        </p:nvSpPr>
        <p:spPr>
          <a:xfrm>
            <a:off x="5646505" y="4472141"/>
            <a:ext cx="254500" cy="70536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2" name="成组"/>
          <p:cNvGrpSpPr/>
          <p:nvPr/>
        </p:nvGrpSpPr>
        <p:grpSpPr>
          <a:xfrm>
            <a:off x="3906704" y="1906932"/>
            <a:ext cx="2908902" cy="2770439"/>
            <a:chOff x="17416" y="-4365"/>
            <a:chExt cx="2908900" cy="2770437"/>
          </a:xfrm>
        </p:grpSpPr>
        <p:sp>
          <p:nvSpPr>
            <p:cNvPr id="1150" name="Set rate…"/>
            <p:cNvSpPr txBox="1"/>
            <p:nvPr/>
          </p:nvSpPr>
          <p:spPr>
            <a:xfrm>
              <a:off x="17416" y="-4366"/>
              <a:ext cx="2529384" cy="1616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Set rate </a:t>
              </a:r>
            </a:p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explicitly</a:t>
              </a:r>
            </a:p>
          </p:txBody>
        </p:sp>
        <p:sp>
          <p:nvSpPr>
            <p:cNvPr id="1158" name="连接线"/>
            <p:cNvSpPr/>
            <p:nvPr/>
          </p:nvSpPr>
          <p:spPr>
            <a:xfrm>
              <a:off x="2058561" y="1600660"/>
              <a:ext cx="867756" cy="1165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7" y="12395"/>
                    <a:pt x="10307" y="19595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157" name="成组"/>
          <p:cNvGrpSpPr/>
          <p:nvPr/>
        </p:nvGrpSpPr>
        <p:grpSpPr>
          <a:xfrm>
            <a:off x="708608" y="10111816"/>
            <a:ext cx="12213998" cy="2576144"/>
            <a:chOff x="-177800" y="12699"/>
            <a:chExt cx="12213997" cy="2576143"/>
          </a:xfrm>
        </p:grpSpPr>
        <p:grpSp>
          <p:nvGrpSpPr>
            <p:cNvPr id="1155" name="图像"/>
            <p:cNvGrpSpPr/>
            <p:nvPr/>
          </p:nvGrpSpPr>
          <p:grpSpPr>
            <a:xfrm>
              <a:off x="-177800" y="525183"/>
              <a:ext cx="11959456" cy="2063661"/>
              <a:chOff x="0" y="0"/>
              <a:chExt cx="11959455" cy="2063660"/>
            </a:xfrm>
          </p:grpSpPr>
          <p:pic>
            <p:nvPicPr>
              <p:cNvPr id="1154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77800" y="114300"/>
                <a:ext cx="11603856" cy="160646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153" name="图像" descr="图像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-1"/>
                <a:ext cx="11959456" cy="2063662"/>
              </a:xfrm>
              <a:prstGeom prst="rect">
                <a:avLst/>
              </a:prstGeom>
              <a:effectLst/>
            </p:spPr>
          </p:pic>
        </p:grpSp>
        <p:sp>
          <p:nvSpPr>
            <p:cNvPr id="1156" name="IEEE IWQoS, 2005"/>
            <p:cNvSpPr txBox="1"/>
            <p:nvPr/>
          </p:nvSpPr>
          <p:spPr>
            <a:xfrm>
              <a:off x="7211487" y="12699"/>
              <a:ext cx="4824711" cy="685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b="1">
                  <a:solidFill>
                    <a:srgbClr val="53585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IEEE IWQoS, 2005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17E-6 3.88889E-6 L 0.04356 -0.0008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9" grpId="1" animBg="1" advAuto="0"/>
      <p:bldP spid="1152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roblems with DCTC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 DCTCP</a:t>
            </a:r>
          </a:p>
        </p:txBody>
      </p:sp>
      <p:grpSp>
        <p:nvGrpSpPr>
          <p:cNvPr id="1165" name="成组"/>
          <p:cNvGrpSpPr/>
          <p:nvPr/>
        </p:nvGrpSpPr>
        <p:grpSpPr>
          <a:xfrm>
            <a:off x="4830486" y="6271358"/>
            <a:ext cx="14167324" cy="1071565"/>
            <a:chOff x="0" y="0"/>
            <a:chExt cx="14167322" cy="1071563"/>
          </a:xfrm>
        </p:grpSpPr>
        <p:sp>
          <p:nvSpPr>
            <p:cNvPr id="1163" name="DCTCP does nothing to get rid of slow start"/>
            <p:cNvSpPr txBox="1"/>
            <p:nvPr/>
          </p:nvSpPr>
          <p:spPr>
            <a:xfrm>
              <a:off x="1811250" y="83343"/>
              <a:ext cx="12356072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DCTCP does nothing to get rid of slow start</a:t>
              </a:r>
            </a:p>
          </p:txBody>
        </p:sp>
        <p:sp>
          <p:nvSpPr>
            <p:cNvPr id="1164" name="2"/>
            <p:cNvSpPr/>
            <p:nvPr/>
          </p:nvSpPr>
          <p:spPr>
            <a:xfrm>
              <a:off x="0" y="0"/>
              <a:ext cx="1071563" cy="1071563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6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68" name="成组"/>
          <p:cNvGrpSpPr/>
          <p:nvPr/>
        </p:nvGrpSpPr>
        <p:grpSpPr>
          <a:xfrm>
            <a:off x="4828765" y="3988970"/>
            <a:ext cx="9486228" cy="1071563"/>
            <a:chOff x="0" y="0"/>
            <a:chExt cx="9486227" cy="1071562"/>
          </a:xfrm>
        </p:grpSpPr>
        <p:sp>
          <p:nvSpPr>
            <p:cNvPr id="1166" name="DCTCP is not TCP friendly"/>
            <p:cNvSpPr txBox="1"/>
            <p:nvPr/>
          </p:nvSpPr>
          <p:spPr>
            <a:xfrm>
              <a:off x="1812971" y="83343"/>
              <a:ext cx="7673257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DCTCP is not TCP friendly</a:t>
              </a:r>
            </a:p>
          </p:txBody>
        </p:sp>
        <p:sp>
          <p:nvSpPr>
            <p:cNvPr id="1167" name="1"/>
            <p:cNvSpPr/>
            <p:nvPr/>
          </p:nvSpPr>
          <p:spPr>
            <a:xfrm>
              <a:off x="0" y="0"/>
              <a:ext cx="1071563" cy="1071563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6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6DB9A2E-B5E8-48A1-ACC1-4156E594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681" y="8008687"/>
            <a:ext cx="19247075" cy="48895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5" grpId="3" animBg="1" advAuto="0"/>
      <p:bldP spid="1168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186291D-CD78-4FC8-802E-BE523399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019" y="2303859"/>
            <a:ext cx="19755293" cy="4643438"/>
          </a:xfrm>
        </p:spPr>
        <p:txBody>
          <a:bodyPr/>
          <a:lstStyle/>
          <a:p>
            <a:r>
              <a:rPr lang="en-US" altLang="zh-CN" dirty="0"/>
              <a:t>Let’s see some cooler works 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DA36AF-2AD9-4339-A4C4-EB6462D826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60341-4679-46C6-9886-4F972B3CD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8104557"/>
            <a:ext cx="45148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604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F95C-1939-4059-9BAA-EFC954AD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 Center Networking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1AEBB6-9A9A-46E7-8C0A-98588E53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Enhancing DCN with multi-path </a:t>
            </a:r>
            <a:r>
              <a:rPr lang="en-US" altLang="zh-CN" dirty="0"/>
              <a:t>transport</a:t>
            </a:r>
          </a:p>
          <a:p>
            <a:pPr lvl="1"/>
            <a:r>
              <a:rPr lang="en-US" dirty="0"/>
              <a:t>Multi-path transport loss recovery </a:t>
            </a:r>
            <a:r>
              <a:rPr lang="en-US" b="1" dirty="0"/>
              <a:t>[USENIX ATC 2016]</a:t>
            </a:r>
          </a:p>
          <a:p>
            <a:pPr lvl="1"/>
            <a:r>
              <a:rPr lang="en-US" dirty="0"/>
              <a:t>Multi-path transport for RDMA </a:t>
            </a:r>
            <a:r>
              <a:rPr lang="en-US" b="1" dirty="0"/>
              <a:t>[NSDI 2018]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63DCB-1501-4638-AFBD-BB283AD8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 defTabSz="1828800" hangingPunct="1"/>
              <a:t>34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351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F95C-1939-4059-9BAA-EFC954AD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 Center Networking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1AEBB6-9A9A-46E7-8C0A-98588E53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Enhancing DCN with multi-path </a:t>
            </a:r>
            <a:r>
              <a:rPr lang="en-US" altLang="zh-CN" dirty="0"/>
              <a:t>transport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Multi-path transport loss recovery [USENIX ATC 2016]</a:t>
            </a:r>
          </a:p>
          <a:p>
            <a:pPr lvl="1"/>
            <a:r>
              <a:rPr lang="en-US" dirty="0"/>
              <a:t>Multi-path transport for RDMA [NSDI 2018]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A5AB3-F0F9-46E1-91BB-6EBC996F6CFF}"/>
              </a:ext>
            </a:extLst>
          </p:cNvPr>
          <p:cNvSpPr/>
          <p:nvPr/>
        </p:nvSpPr>
        <p:spPr>
          <a:xfrm>
            <a:off x="605213" y="7310150"/>
            <a:ext cx="2317357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8000" b="1" kern="1200" dirty="0">
                <a:solidFill>
                  <a:prstClr val="black"/>
                </a:solidFill>
                <a:latin typeface="Calibri" panose="020F0502020204030204"/>
              </a:rPr>
              <a:t>Fast and Cautious: Leveraging Multi-path Diversity for Transport Loss Recovery in Data Centers </a:t>
            </a:r>
            <a:b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5600" b="1" kern="1200" dirty="0">
                <a:solidFill>
                  <a:prstClr val="black"/>
                </a:solidFill>
                <a:latin typeface="Calibri" panose="020F0502020204030204"/>
              </a:rPr>
              <a:t>Guo Chen</a:t>
            </a:r>
            <a: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  <a:t>, Yuanwei Lu, Yuan Meng, Bojie Li, Kun Tan, Dan Pei, Peng Cheng, </a:t>
            </a:r>
            <a:r>
              <a:rPr lang="en-US" sz="5600" kern="1200" dirty="0" err="1">
                <a:solidFill>
                  <a:prstClr val="black"/>
                </a:solidFill>
                <a:latin typeface="Calibri" panose="020F0502020204030204"/>
              </a:rPr>
              <a:t>Layong</a:t>
            </a:r>
            <a: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  <a:t> (Larry) Luo, Yongqiang Xiong, </a:t>
            </a:r>
            <a:r>
              <a:rPr lang="en-US" sz="5600" kern="1200" dirty="0" err="1">
                <a:solidFill>
                  <a:prstClr val="black"/>
                </a:solidFill>
                <a:latin typeface="Calibri" panose="020F0502020204030204"/>
              </a:rPr>
              <a:t>Xiaoliang</a:t>
            </a:r>
            <a: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  <a:t> Wang and </a:t>
            </a:r>
            <a:r>
              <a:rPr lang="en-US" sz="5600" kern="1200" dirty="0" err="1">
                <a:solidFill>
                  <a:prstClr val="black"/>
                </a:solidFill>
                <a:latin typeface="Calibri" panose="020F0502020204030204"/>
              </a:rPr>
              <a:t>Youjian</a:t>
            </a:r>
            <a:r>
              <a:rPr lang="en-US" sz="5600" kern="1200" dirty="0">
                <a:solidFill>
                  <a:prstClr val="black"/>
                </a:solidFill>
                <a:latin typeface="Calibri" panose="020F0502020204030204"/>
              </a:rPr>
              <a:t> Zhao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73DF6-4EEB-4497-8815-7FA269DA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 defTabSz="1828800" hangingPunct="1"/>
              <a:t>35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168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care about the </a:t>
            </a:r>
            <a:r>
              <a:rPr lang="en-US" b="1" dirty="0">
                <a:solidFill>
                  <a:srgbClr val="FF0000"/>
                </a:solidFill>
              </a:rPr>
              <a:t>tail flow completion time</a:t>
            </a:r>
            <a:r>
              <a:rPr lang="en-US" dirty="0"/>
              <a:t> (FCT)</a:t>
            </a:r>
          </a:p>
          <a:p>
            <a:pPr lvl="1"/>
            <a:r>
              <a:rPr lang="en-US" b="1" i="1" dirty="0"/>
              <a:t>Large number of flows</a:t>
            </a:r>
            <a:r>
              <a:rPr lang="en-US" i="1" dirty="0"/>
              <a:t> </a:t>
            </a:r>
            <a:r>
              <a:rPr lang="en-US" dirty="0"/>
              <a:t>generated in each operation</a:t>
            </a:r>
          </a:p>
          <a:p>
            <a:pPr lvl="1"/>
            <a:r>
              <a:rPr lang="en-US" dirty="0"/>
              <a:t>Overall performance governed by the </a:t>
            </a:r>
            <a:r>
              <a:rPr lang="en-US" b="1" i="1" dirty="0"/>
              <a:t>last completed flows</a:t>
            </a:r>
          </a:p>
          <a:p>
            <a:pPr lvl="1"/>
            <a:endParaRPr lang="en-US" dirty="0"/>
          </a:p>
          <a:p>
            <a:r>
              <a:rPr lang="en-US" dirty="0"/>
              <a:t>But packet loss </a:t>
            </a:r>
            <a:r>
              <a:rPr lang="en-US" b="1" dirty="0">
                <a:solidFill>
                  <a:srgbClr val="FF0000"/>
                </a:solidFill>
              </a:rPr>
              <a:t>hurts tail FCT</a:t>
            </a:r>
          </a:p>
          <a:p>
            <a:pPr lvl="1"/>
            <a:r>
              <a:rPr lang="en-US" b="1" i="1" dirty="0"/>
              <a:t>Real case </a:t>
            </a:r>
            <a:r>
              <a:rPr lang="en-US" dirty="0"/>
              <a:t>in a Microsoft Azure’s DCN</a:t>
            </a:r>
          </a:p>
          <a:p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7221204" y="8780733"/>
            <a:ext cx="7162804" cy="2768354"/>
            <a:chOff x="5400848" y="1589580"/>
            <a:chExt cx="2010860" cy="3902898"/>
          </a:xfrm>
        </p:grpSpPr>
        <p:sp>
          <p:nvSpPr>
            <p:cNvPr id="7" name="矩形 6"/>
            <p:cNvSpPr/>
            <p:nvPr/>
          </p:nvSpPr>
          <p:spPr>
            <a:xfrm>
              <a:off x="5616988" y="1589580"/>
              <a:ext cx="1794720" cy="3254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800" hangingPunct="1">
                <a:defRPr/>
              </a:pPr>
              <a:r>
                <a:rPr lang="en-US" altLang="zh-CN" sz="36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Spine switch </a:t>
              </a: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2%</a:t>
              </a:r>
              <a:r>
                <a:rPr lang="en-US" altLang="zh-CN" sz="36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random drop rate --&gt;</a:t>
              </a:r>
            </a:p>
            <a:p>
              <a:pPr defTabSz="1828800" hangingPunct="1">
                <a:defRPr/>
              </a:pPr>
              <a:r>
                <a:rPr lang="en-US" altLang="zh-CN" sz="36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of 99</a:t>
              </a:r>
              <a:r>
                <a:rPr lang="en-US" altLang="zh-CN" sz="3600" kern="1200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</a:t>
              </a:r>
              <a:r>
                <a:rPr lang="en-US" altLang="zh-CN" sz="36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percentile latency of </a:t>
              </a: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all users</a:t>
              </a:r>
              <a:endParaRPr lang="en-US" altLang="zh-CN" sz="36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箭头连接符 7"/>
            <p:cNvCxnSpPr>
              <a:endCxn id="10" idx="3"/>
            </p:cNvCxnSpPr>
            <p:nvPr/>
          </p:nvCxnSpPr>
          <p:spPr>
            <a:xfrm flipH="1">
              <a:off x="5400848" y="4693642"/>
              <a:ext cx="355161" cy="7988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588927" y="9879353"/>
            <a:ext cx="15632274" cy="3783371"/>
            <a:chOff x="1528554" y="3257590"/>
            <a:chExt cx="10279775" cy="264742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4227" y="3257590"/>
              <a:ext cx="2344102" cy="23368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28554" y="3987023"/>
              <a:ext cx="4927568" cy="926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800" hangingPunct="1">
                <a:defRPr/>
              </a:pP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楷体" panose="02010609060101010101" pitchFamily="49" charset="-122"/>
                </a:rPr>
                <a:t>DCN tail latency visualization</a:t>
              </a:r>
            </a:p>
            <a:p>
              <a:pPr defTabSz="1828800" hangingPunct="1">
                <a:defRPr/>
              </a:pPr>
              <a:r>
                <a:rPr lang="en-US" sz="3200" kern="1200" dirty="0">
                  <a:solidFill>
                    <a:srgbClr val="E7E6E6">
                      <a:lumMod val="50000"/>
                    </a:srgbClr>
                  </a:solidFill>
                  <a:latin typeface="Calibri"/>
                </a:rPr>
                <a:t>[</a:t>
              </a:r>
              <a:r>
                <a:rPr lang="en-US" sz="3200" kern="1200" dirty="0" err="1">
                  <a:solidFill>
                    <a:srgbClr val="E7E6E6">
                      <a:lumMod val="50000"/>
                    </a:srgbClr>
                  </a:solidFill>
                  <a:latin typeface="Calibri"/>
                </a:rPr>
                <a:t>Pingmesh</a:t>
              </a:r>
              <a:r>
                <a:rPr lang="en-US" sz="3200" kern="1200" dirty="0">
                  <a:solidFill>
                    <a:srgbClr val="E7E6E6">
                      <a:lumMod val="50000"/>
                    </a:srgbClr>
                  </a:solidFill>
                  <a:latin typeface="Calibri"/>
                </a:rPr>
                <a:t> (SIGCOMM’15)]</a:t>
              </a:r>
              <a:endParaRPr lang="zh-CN" altLang="en-US" sz="32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1140" y="3257590"/>
              <a:ext cx="2336800" cy="23368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035630" y="5495815"/>
              <a:ext cx="1294688" cy="4091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 hangingPunct="1">
                <a:defRPr/>
              </a:pPr>
              <a:r>
                <a:rPr lang="en-US" altLang="zh-CN" sz="3200" kern="1200" dirty="0">
                  <a:solidFill>
                    <a:prstClr val="black"/>
                  </a:solidFill>
                  <a:latin typeface="Calibri"/>
                  <a:ea typeface="楷体" panose="02010609060101010101" pitchFamily="49" charset="-122"/>
                </a:rPr>
                <a:t>(a) Normal</a:t>
              </a:r>
              <a:endParaRPr lang="en-US" sz="3200" kern="1200" dirty="0">
                <a:solidFill>
                  <a:prstClr val="black"/>
                </a:solidFill>
                <a:latin typeface="Calibri"/>
                <a:ea typeface="楷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794632" y="5495815"/>
              <a:ext cx="1852999" cy="4091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 hangingPunct="1">
                <a:defRPr/>
              </a:pPr>
              <a:r>
                <a:rPr lang="en-US" altLang="zh-CN" sz="3200" kern="1200" dirty="0">
                  <a:solidFill>
                    <a:prstClr val="black"/>
                  </a:solidFill>
                  <a:latin typeface="Calibri"/>
                  <a:ea typeface="楷体" panose="02010609060101010101" pitchFamily="49" charset="-122"/>
                </a:rPr>
                <a:t>(b) Spine failure</a:t>
              </a:r>
              <a:endParaRPr lang="en-US" sz="3200" kern="1200" dirty="0">
                <a:solidFill>
                  <a:prstClr val="black"/>
                </a:solidFill>
                <a:latin typeface="Calibri"/>
                <a:ea typeface="楷体" panose="02010609060101010101" pitchFamily="49" charset="-122"/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D25984-18CB-4895-8BB4-0688F1428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36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4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b="1" dirty="0"/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E3254-72DC-465F-9DD9-A701F9A0ED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37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96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665" y="4707835"/>
            <a:ext cx="19850374" cy="48577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765442" y="9645866"/>
            <a:ext cx="17585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sz="4800" i="1" kern="1200" dirty="0">
                <a:solidFill>
                  <a:prstClr val="black"/>
                </a:solidFill>
                <a:latin typeface="Calibri"/>
                <a:ea typeface="楷体" panose="02010609060101010101" pitchFamily="49" charset="-122"/>
              </a:rPr>
              <a:t>Loss rate and location distribution of </a:t>
            </a:r>
            <a:r>
              <a:rPr lang="en-US" sz="4800" i="1" kern="1200" dirty="0" err="1">
                <a:solidFill>
                  <a:prstClr val="black"/>
                </a:solidFill>
                <a:latin typeface="Calibri"/>
                <a:ea typeface="楷体" panose="02010609060101010101" pitchFamily="49" charset="-122"/>
              </a:rPr>
              <a:t>lossy</a:t>
            </a:r>
            <a:r>
              <a:rPr lang="en-US" sz="4800" i="1" kern="1200" dirty="0">
                <a:solidFill>
                  <a:prstClr val="black"/>
                </a:solidFill>
                <a:latin typeface="Calibri"/>
                <a:ea typeface="楷体" panose="02010609060101010101" pitchFamily="49" charset="-122"/>
              </a:rPr>
              <a:t> links (loss rate &gt; 1%)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332660" y="6650661"/>
            <a:ext cx="5237076" cy="646331"/>
            <a:chOff x="5970039" y="2309785"/>
            <a:chExt cx="2226374" cy="488076"/>
          </a:xfrm>
        </p:grpSpPr>
        <p:cxnSp>
          <p:nvCxnSpPr>
            <p:cNvPr id="17" name="直接箭头连接符 16"/>
            <p:cNvCxnSpPr/>
            <p:nvPr/>
          </p:nvCxnSpPr>
          <p:spPr>
            <a:xfrm flipH="1" flipV="1">
              <a:off x="5970039" y="2394101"/>
              <a:ext cx="180139" cy="194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6150178" y="2309785"/>
              <a:ext cx="2046235" cy="488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 hangingPunct="1">
                <a:defRPr/>
              </a:pP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Mean loss rate 4%</a:t>
              </a:r>
              <a:endParaRPr lang="en-US" sz="36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7007024" y="5131919"/>
            <a:ext cx="4068540" cy="1151070"/>
            <a:chOff x="8021260" y="2867805"/>
            <a:chExt cx="2034270" cy="690749"/>
          </a:xfrm>
        </p:grpSpPr>
        <p:cxnSp>
          <p:nvCxnSpPr>
            <p:cNvPr id="20" name="直接箭头连接符 19"/>
            <p:cNvCxnSpPr>
              <a:stCxn id="21" idx="2"/>
            </p:cNvCxnSpPr>
            <p:nvPr/>
          </p:nvCxnSpPr>
          <p:spPr>
            <a:xfrm flipH="1">
              <a:off x="8192023" y="3255664"/>
              <a:ext cx="846372" cy="3028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8021260" y="2867805"/>
              <a:ext cx="2034270" cy="38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 hangingPunct="1">
                <a:defRPr/>
              </a:pP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78%</a:t>
              </a:r>
              <a:r>
                <a:rPr lang="zh-CN" altLang="en-US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6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above </a:t>
              </a:r>
              <a:r>
                <a:rPr lang="en-US" altLang="zh-CN" sz="3600" b="1" kern="12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ToR</a:t>
              </a:r>
              <a:endParaRPr lang="en-US" sz="36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21"/>
            <p:cNvCxnSpPr>
              <a:stCxn id="21" idx="2"/>
            </p:cNvCxnSpPr>
            <p:nvPr/>
          </p:nvCxnSpPr>
          <p:spPr>
            <a:xfrm>
              <a:off x="9038395" y="3255664"/>
              <a:ext cx="0" cy="3028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21" idx="2"/>
            </p:cNvCxnSpPr>
            <p:nvPr/>
          </p:nvCxnSpPr>
          <p:spPr>
            <a:xfrm>
              <a:off x="9038395" y="3255664"/>
              <a:ext cx="880653" cy="670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8880587" y="7704684"/>
            <a:ext cx="4200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altLang="zh-CN" sz="36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 in 5 days</a:t>
            </a:r>
            <a:endParaRPr lang="en-US" sz="36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 in DCN</a:t>
            </a:r>
          </a:p>
        </p:txBody>
      </p:sp>
      <p:sp>
        <p:nvSpPr>
          <p:cNvPr id="13" name="矩形 12"/>
          <p:cNvSpPr/>
          <p:nvPr/>
        </p:nvSpPr>
        <p:spPr>
          <a:xfrm>
            <a:off x="2596052" y="10591043"/>
            <a:ext cx="20650200" cy="2062103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43000" indent="-1143000" algn="l" defTabSz="1828800" hangingPunct="1">
              <a:buFont typeface="+mj-lt"/>
              <a:buAutoNum type="arabicParenR"/>
              <a:defRPr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Loss </a:t>
            </a:r>
            <a:r>
              <a:rPr lang="en-US" sz="6400" b="1" kern="1200" dirty="0">
                <a:solidFill>
                  <a:srgbClr val="FF0000"/>
                </a:solidFill>
                <a:latin typeface="Calibri"/>
              </a:rPr>
              <a:t>frequently</a:t>
            </a:r>
            <a:r>
              <a:rPr lang="en-US" sz="6400" kern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happens  (the overall loss rate is low) </a:t>
            </a:r>
          </a:p>
          <a:p>
            <a:pPr marL="1143000" indent="-1143000" algn="l" defTabSz="1828800" hangingPunct="1">
              <a:buFont typeface="+mj-lt"/>
              <a:buAutoNum type="arabicParenR"/>
              <a:defRPr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Most losses happen </a:t>
            </a:r>
            <a:r>
              <a:rPr lang="en-US" sz="6400" b="1" kern="1200" dirty="0">
                <a:solidFill>
                  <a:srgbClr val="FF0000"/>
                </a:solidFill>
                <a:latin typeface="Calibri"/>
              </a:rPr>
              <a:t>in the network 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instead of the edge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870202"/>
            <a:ext cx="21031200" cy="6877184"/>
          </a:xfrm>
        </p:spPr>
        <p:txBody>
          <a:bodyPr/>
          <a:lstStyle/>
          <a:p>
            <a:r>
              <a:rPr lang="en-US" dirty="0"/>
              <a:t>Loss characteristics</a:t>
            </a:r>
          </a:p>
          <a:p>
            <a:pPr lvl="1"/>
            <a:r>
              <a:rPr lang="en-US" dirty="0"/>
              <a:t>Measured in a Microsoft production DCN during Dec. 1</a:t>
            </a:r>
            <a:r>
              <a:rPr lang="en-US" baseline="30000" dirty="0"/>
              <a:t>st</a:t>
            </a:r>
            <a:r>
              <a:rPr lang="en-US" dirty="0"/>
              <a:t>-5</a:t>
            </a:r>
            <a:r>
              <a:rPr lang="en-US" baseline="30000" dirty="0"/>
              <a:t>th</a:t>
            </a:r>
            <a:r>
              <a:rPr lang="en-US" dirty="0"/>
              <a:t>, 2015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B7C21-6F5F-432A-818C-044DBF0F5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38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13" grpId="0" uiExpand="1" build="allAtOnce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 in DCN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Reasons causing loss</a:t>
            </a:r>
          </a:p>
          <a:p>
            <a:pPr lvl="1"/>
            <a:r>
              <a:rPr lang="en-US" altLang="zh-CN" dirty="0"/>
              <a:t>Congestion loss</a:t>
            </a:r>
          </a:p>
          <a:p>
            <a:pPr lvl="2"/>
            <a:r>
              <a:rPr lang="en-US" altLang="zh-CN" dirty="0"/>
              <a:t>Uneven</a:t>
            </a:r>
            <a:r>
              <a:rPr lang="zh-CN" altLang="en-US" dirty="0"/>
              <a:t> </a:t>
            </a:r>
            <a:r>
              <a:rPr lang="en-US" altLang="zh-CN" dirty="0"/>
              <a:t>load-balance</a:t>
            </a:r>
            <a:endParaRPr lang="zh-CN" altLang="en-US" dirty="0"/>
          </a:p>
          <a:p>
            <a:pPr lvl="2"/>
            <a:r>
              <a:rPr lang="en-US" altLang="zh-CN" dirty="0" err="1"/>
              <a:t>Incast</a:t>
            </a:r>
            <a:endParaRPr lang="zh-CN" altLang="en-US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Failure loss</a:t>
            </a:r>
          </a:p>
          <a:p>
            <a:pPr lvl="2"/>
            <a:r>
              <a:rPr lang="en-US" altLang="zh-CN" dirty="0"/>
              <a:t>Silent random drop</a:t>
            </a:r>
          </a:p>
          <a:p>
            <a:pPr lvl="2"/>
            <a:r>
              <a:rPr lang="en-US" altLang="zh-CN" dirty="0"/>
              <a:t>Packet black-hole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901597" y="3933970"/>
            <a:ext cx="6580806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4800" b="1" kern="1200" dirty="0" err="1">
                <a:solidFill>
                  <a:prstClr val="black"/>
                </a:solidFill>
                <a:latin typeface="Calibri"/>
              </a:rPr>
              <a:t>Bursty</a:t>
            </a:r>
            <a:r>
              <a:rPr lang="en-US" sz="4800" b="1" kern="1200" dirty="0">
                <a:solidFill>
                  <a:prstClr val="black"/>
                </a:solidFill>
                <a:latin typeface="Calibri"/>
              </a:rPr>
              <a:t>; Transient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01597" y="7922766"/>
            <a:ext cx="6580806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/>
            </a:lvl1pPr>
          </a:lstStyle>
          <a:p>
            <a:pPr defTabSz="1828800" hangingPunct="1">
              <a:defRPr/>
            </a:pPr>
            <a:r>
              <a:rPr lang="en-US" sz="4800" kern="1200" dirty="0">
                <a:solidFill>
                  <a:prstClr val="black"/>
                </a:solidFill>
                <a:latin typeface="Calibri"/>
              </a:rPr>
              <a:t>Complex; Hard to detect </a:t>
            </a:r>
          </a:p>
        </p:txBody>
      </p:sp>
      <p:sp>
        <p:nvSpPr>
          <p:cNvPr id="15" name="矩形 14"/>
          <p:cNvSpPr/>
          <p:nvPr/>
        </p:nvSpPr>
        <p:spPr>
          <a:xfrm>
            <a:off x="17511049" y="4373138"/>
            <a:ext cx="5482430" cy="2308324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 defTabSz="1828800" hangingPunct="1">
              <a:defRPr/>
            </a:pP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Greatly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mitigated</a:t>
            </a:r>
            <a:endParaRPr lang="zh-CN" altLang="en-US" sz="5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algn="l" defTabSz="1828800" hangingPunct="1">
              <a:defRPr/>
            </a:pP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(e.g.,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1%-&gt;0.01%)</a:t>
            </a:r>
            <a:endParaRPr lang="zh-CN" altLang="en-US" sz="5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algn="l" defTabSz="1828800" hangingPunct="1">
              <a:defRPr/>
            </a:pP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[Jupiter</a:t>
            </a:r>
            <a:r>
              <a:rPr lang="zh-CN" altLang="en-US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Rising</a:t>
            </a:r>
            <a:r>
              <a:rPr lang="zh-CN" altLang="en-US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SIGCOMM’15]</a:t>
            </a:r>
            <a:endParaRPr lang="en-US" sz="56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511049" y="8112033"/>
            <a:ext cx="5482430" cy="3170099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 defTabSz="1828800" hangingPunct="1">
              <a:defRPr/>
            </a:pP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Common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pPr algn="l" defTabSz="1828800" hangingPunct="1">
              <a:defRPr/>
            </a:pP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&amp;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Huge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impact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on</a:t>
            </a:r>
            <a:r>
              <a:rPr lang="zh-CN" altLang="en-US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5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performance </a:t>
            </a:r>
            <a:endParaRPr lang="zh-CN" altLang="en-US" sz="5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algn="l" defTabSz="1828800" hangingPunct="1">
              <a:defRPr/>
            </a:pP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[</a:t>
            </a:r>
            <a:r>
              <a:rPr lang="en-US" altLang="zh-CN" sz="3200" kern="1200" dirty="0" err="1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Pingmesh</a:t>
            </a:r>
            <a:r>
              <a:rPr lang="zh-CN" altLang="en-US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SIGCOMM’15]</a:t>
            </a:r>
            <a:endParaRPr lang="en-US" sz="5600" kern="12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7" name="直接箭头连接符 7"/>
          <p:cNvCxnSpPr/>
          <p:nvPr/>
        </p:nvCxnSpPr>
        <p:spPr>
          <a:xfrm>
            <a:off x="15985067" y="5655734"/>
            <a:ext cx="123613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7"/>
          <p:cNvCxnSpPr/>
          <p:nvPr/>
        </p:nvCxnSpPr>
        <p:spPr>
          <a:xfrm>
            <a:off x="15883469" y="9753602"/>
            <a:ext cx="123613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9A4A5-D03A-4EC5-A81C-85A22A25CA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39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2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build="allAtOnce" animBg="1"/>
      <p:bldP spid="16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8B5850-4A3A-4BA0-9459-6B1A33F2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layer concepts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17BB59-6D2A-4B80-BB07-7A62DBDA7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168" y="5386949"/>
            <a:ext cx="13085670" cy="7754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9400E3-964D-41C0-A1DF-80FC97F77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0" y="2321020"/>
            <a:ext cx="15267094" cy="5773271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EC735C-6141-4B31-A3C1-8EE202605232}"/>
              </a:ext>
            </a:extLst>
          </p:cNvPr>
          <p:cNvSpPr/>
          <p:nvPr/>
        </p:nvSpPr>
        <p:spPr>
          <a:xfrm>
            <a:off x="163162" y="4359781"/>
            <a:ext cx="15939247" cy="1027168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5822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b="1" dirty="0"/>
              <a:t>Impact of Packet Loss</a:t>
            </a:r>
            <a:endParaRPr kumimoji="1" lang="zh-CN" altLang="en-US" b="1" dirty="0"/>
          </a:p>
          <a:p>
            <a:pPr lvl="1"/>
            <a:r>
              <a:rPr kumimoji="1" lang="en-US" altLang="zh-CN" b="1" dirty="0"/>
              <a:t>Why loss hurts the tail?</a:t>
            </a:r>
          </a:p>
          <a:p>
            <a:pPr lvl="1"/>
            <a:r>
              <a:rPr kumimoji="1" lang="en-US" altLang="zh-CN" b="1" dirty="0"/>
              <a:t>How hard loss hurts?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8B284-77EF-4CBE-A4E3-2290472FE3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236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TCP Handles Loss?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399" y="2912533"/>
            <a:ext cx="13353394" cy="9191202"/>
          </a:xfrm>
        </p:spPr>
        <p:txBody>
          <a:bodyPr>
            <a:normAutofit/>
          </a:bodyPr>
          <a:lstStyle/>
          <a:p>
            <a:r>
              <a:rPr lang="en-US" dirty="0"/>
              <a:t>Fast recovery</a:t>
            </a:r>
          </a:p>
          <a:p>
            <a:pPr lvl="1"/>
            <a:r>
              <a:rPr lang="en-US" dirty="0"/>
              <a:t>Wait for certain number of DACKs to detect the loss and retransmit</a:t>
            </a:r>
          </a:p>
          <a:p>
            <a:r>
              <a:rPr lang="en-US" dirty="0"/>
              <a:t>Timeout (RTO)</a:t>
            </a:r>
          </a:p>
          <a:p>
            <a:pPr lvl="1"/>
            <a:r>
              <a:rPr lang="en-US" dirty="0"/>
              <a:t>If not enough DACKs return, retransmit after a timeout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246" y="3309775"/>
            <a:ext cx="5845500" cy="940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9643" y="3309774"/>
            <a:ext cx="6532114" cy="99604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83176" y="8975604"/>
            <a:ext cx="11881012" cy="169277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altLang="zh-CN" sz="64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RTO </a:t>
            </a:r>
            <a:r>
              <a:rPr lang="en-US" altLang="zh-CN" sz="6400" b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&gt;&gt;</a:t>
            </a:r>
            <a:r>
              <a:rPr lang="en-US" altLang="zh-CN" sz="64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RTT </a:t>
            </a:r>
            <a:r>
              <a:rPr lang="en-US" altLang="zh-CN" sz="48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e.g. RTO=5ms, RTT&lt;100us</a:t>
            </a:r>
          </a:p>
          <a:p>
            <a:pPr defTabSz="1828800" hangingPunct="1">
              <a:defRPr/>
            </a:pPr>
            <a:r>
              <a:rPr lang="en-US" sz="40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[</a:t>
            </a:r>
            <a:r>
              <a:rPr lang="en-US" sz="4000" kern="1200" dirty="0" err="1">
                <a:solidFill>
                  <a:srgbClr val="E7E6E6">
                    <a:lumMod val="50000"/>
                  </a:srgbClr>
                </a:solidFill>
                <a:latin typeface="Calibri"/>
              </a:rPr>
              <a:t>Pingmesh</a:t>
            </a:r>
            <a:r>
              <a:rPr lang="en-US" sz="40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 (SIGCOMM’15)</a:t>
            </a:r>
            <a:r>
              <a:rPr lang="en-US" altLang="zh-CN" sz="40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, DCTCP (SIGCOMM’10)</a:t>
            </a:r>
            <a:r>
              <a:rPr lang="en-US" sz="40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]</a:t>
            </a:r>
            <a:endParaRPr lang="zh-CN" altLang="en-US" sz="40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070649" y="10963906"/>
            <a:ext cx="22710406" cy="24436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Encountering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</a:t>
            </a:r>
            <a:r>
              <a:rPr lang="zh-CN" altLang="en-US" sz="8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</a:t>
            </a:r>
            <a:r>
              <a:rPr lang="zh-CN" altLang="en-US" sz="8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endParaRPr lang="en-US" altLang="zh-CN" sz="88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defTabSz="1828800" hangingPunct="1">
              <a:defRPr/>
            </a:pP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dramatically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increase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the</a:t>
            </a:r>
            <a:r>
              <a:rPr lang="zh-CN" altLang="en-US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FCT</a:t>
            </a:r>
            <a:endParaRPr lang="en-US" sz="88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CA253-1E26-4B45-829C-F9DBCB2078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41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81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590577" y="3554947"/>
            <a:ext cx="16019122" cy="7087584"/>
            <a:chOff x="2795288" y="1777473"/>
            <a:chExt cx="8009561" cy="3543792"/>
          </a:xfrm>
        </p:grpSpPr>
        <p:grpSp>
          <p:nvGrpSpPr>
            <p:cNvPr id="9" name="组合 8"/>
            <p:cNvGrpSpPr/>
            <p:nvPr/>
          </p:nvGrpSpPr>
          <p:grpSpPr>
            <a:xfrm>
              <a:off x="2795288" y="1777473"/>
              <a:ext cx="6106121" cy="3543792"/>
              <a:chOff x="3042939" y="2988858"/>
              <a:chExt cx="6106121" cy="3543792"/>
            </a:xfrm>
            <a:solidFill>
              <a:schemeClr val="bg1"/>
            </a:solidFill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2939" y="2988858"/>
                <a:ext cx="6106121" cy="2666629"/>
              </a:xfrm>
              <a:prstGeom prst="rect">
                <a:avLst/>
              </a:prstGeom>
              <a:grpFill/>
            </p:spPr>
          </p:pic>
          <p:sp>
            <p:nvSpPr>
              <p:cNvPr id="8" name="矩形 7"/>
              <p:cNvSpPr/>
              <p:nvPr/>
            </p:nvSpPr>
            <p:spPr>
              <a:xfrm>
                <a:off x="3293268" y="5655487"/>
                <a:ext cx="5605462" cy="87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828800" hangingPunct="1">
                  <a:defRPr/>
                </a:pPr>
                <a:r>
                  <a:rPr lang="en-US" sz="3600" kern="1200" dirty="0">
                    <a:latin typeface="Helvetica" panose="020B0604020202030204" pitchFamily="34" charset="0"/>
                  </a:rPr>
                  <a:t>Timeout probability of flows with different sizes passing a path with different packet loss rate</a:t>
                </a:r>
                <a:br>
                  <a:rPr lang="en-US" sz="3600" kern="1200" dirty="0">
                    <a:latin typeface="Helvetica" panose="020B0604020202030204" pitchFamily="34" charset="0"/>
                  </a:rPr>
                </a:br>
                <a:endParaRPr lang="en-US" sz="3600" kern="1200" dirty="0">
                  <a:solidFill>
                    <a:prstClr val="black"/>
                  </a:solidFill>
                  <a:latin typeface="Helvetica" panose="020B0604020202030204" pitchFamily="34" charset="0"/>
                </a:endParaRPr>
              </a:p>
            </p:txBody>
          </p:sp>
        </p:grpSp>
        <p:grpSp>
          <p:nvGrpSpPr>
            <p:cNvPr id="15" name="组合 18"/>
            <p:cNvGrpSpPr/>
            <p:nvPr/>
          </p:nvGrpSpPr>
          <p:grpSpPr>
            <a:xfrm>
              <a:off x="4865237" y="2163068"/>
              <a:ext cx="1561656" cy="550423"/>
              <a:chOff x="4253722" y="1933448"/>
              <a:chExt cx="1561656" cy="550423"/>
            </a:xfrm>
          </p:grpSpPr>
          <p:cxnSp>
            <p:nvCxnSpPr>
              <p:cNvPr id="18" name="直接箭头连接符 11"/>
              <p:cNvCxnSpPr/>
              <p:nvPr/>
            </p:nvCxnSpPr>
            <p:spPr>
              <a:xfrm>
                <a:off x="5391262" y="2285400"/>
                <a:ext cx="403927" cy="1984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矩形 20"/>
              <p:cNvSpPr/>
              <p:nvPr/>
            </p:nvSpPr>
            <p:spPr>
              <a:xfrm>
                <a:off x="4253722" y="1933448"/>
                <a:ext cx="1561656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hangingPunct="1">
                  <a:defRPr/>
                </a:pP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10KB(</a:t>
                </a:r>
                <a:r>
                  <a:rPr lang="en-US" altLang="zh-CN" sz="3600" b="1" kern="1200" dirty="0" err="1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testbed</a:t>
                </a: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)</a:t>
                </a:r>
                <a:endParaRPr lang="en-US" sz="36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2" name="组合 18"/>
            <p:cNvGrpSpPr/>
            <p:nvPr/>
          </p:nvGrpSpPr>
          <p:grpSpPr>
            <a:xfrm>
              <a:off x="8556681" y="2150847"/>
              <a:ext cx="2248168" cy="323166"/>
              <a:chOff x="4269754" y="1578705"/>
              <a:chExt cx="2248168" cy="323166"/>
            </a:xfrm>
          </p:grpSpPr>
          <p:cxnSp>
            <p:nvCxnSpPr>
              <p:cNvPr id="23" name="直接箭头连接符 11"/>
              <p:cNvCxnSpPr>
                <a:stCxn id="24" idx="1"/>
              </p:cNvCxnSpPr>
              <p:nvPr/>
            </p:nvCxnSpPr>
            <p:spPr>
              <a:xfrm flipH="1">
                <a:off x="4269754" y="1740288"/>
                <a:ext cx="562778" cy="475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/>
              <p:cNvSpPr/>
              <p:nvPr/>
            </p:nvSpPr>
            <p:spPr>
              <a:xfrm>
                <a:off x="4832532" y="1578705"/>
                <a:ext cx="1685390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hangingPunct="1">
                  <a:defRPr/>
                </a:pPr>
                <a:r>
                  <a:rPr lang="en-US" altLang="zh-CN" sz="3600" b="1" kern="12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100KB(</a:t>
                </a:r>
                <a:r>
                  <a:rPr lang="en-US" altLang="zh-CN" sz="3600" b="1" kern="1200" dirty="0" err="1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testbed</a:t>
                </a: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)</a:t>
                </a:r>
                <a:endParaRPr lang="en-US" sz="36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7" name="组合 18"/>
            <p:cNvGrpSpPr/>
            <p:nvPr/>
          </p:nvGrpSpPr>
          <p:grpSpPr>
            <a:xfrm>
              <a:off x="8610600" y="2457489"/>
              <a:ext cx="2125719" cy="525086"/>
              <a:chOff x="4392203" y="1376785"/>
              <a:chExt cx="2125719" cy="525086"/>
            </a:xfrm>
          </p:grpSpPr>
          <p:cxnSp>
            <p:nvCxnSpPr>
              <p:cNvPr id="28" name="直接箭头连接符 11"/>
              <p:cNvCxnSpPr/>
              <p:nvPr/>
            </p:nvCxnSpPr>
            <p:spPr>
              <a:xfrm flipH="1" flipV="1">
                <a:off x="4392203" y="1376785"/>
                <a:ext cx="440329" cy="3865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/>
              <p:cNvSpPr/>
              <p:nvPr/>
            </p:nvSpPr>
            <p:spPr>
              <a:xfrm>
                <a:off x="4832532" y="1578705"/>
                <a:ext cx="1685390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hangingPunct="1">
                  <a:defRPr/>
                </a:pP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100KB(analysis)</a:t>
                </a:r>
                <a:endParaRPr lang="en-US" sz="36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1" name="组合 18"/>
            <p:cNvGrpSpPr/>
            <p:nvPr/>
          </p:nvGrpSpPr>
          <p:grpSpPr>
            <a:xfrm>
              <a:off x="6241238" y="2002041"/>
              <a:ext cx="1685390" cy="665083"/>
              <a:chOff x="4414833" y="1641935"/>
              <a:chExt cx="1685390" cy="665083"/>
            </a:xfrm>
          </p:grpSpPr>
          <p:cxnSp>
            <p:nvCxnSpPr>
              <p:cNvPr id="32" name="直接箭头连接符 11"/>
              <p:cNvCxnSpPr/>
              <p:nvPr/>
            </p:nvCxnSpPr>
            <p:spPr>
              <a:xfrm flipH="1">
                <a:off x="5167349" y="1924679"/>
                <a:ext cx="67925" cy="3823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 32"/>
              <p:cNvSpPr/>
              <p:nvPr/>
            </p:nvSpPr>
            <p:spPr>
              <a:xfrm>
                <a:off x="4414833" y="1641935"/>
                <a:ext cx="1685390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1828800" hangingPunct="1">
                  <a:defRPr/>
                </a:pPr>
                <a:r>
                  <a:rPr lang="en-US" altLang="zh-CN" sz="3600" b="1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sym typeface="Wingdings" panose="05000000000000000000" pitchFamily="2" charset="2"/>
                  </a:rPr>
                  <a:t>10KB(analysis)</a:t>
                </a:r>
                <a:endParaRPr lang="en-US" sz="3600" kern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Incurs Timeout</a:t>
            </a:r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676398" y="10129306"/>
            <a:ext cx="22183728" cy="3098276"/>
          </a:xfrm>
        </p:spPr>
        <p:txBody>
          <a:bodyPr>
            <a:normAutofit/>
          </a:bodyPr>
          <a:lstStyle/>
          <a:p>
            <a:pPr marL="1028700" indent="-1028700">
              <a:buFont typeface="+mj-lt"/>
              <a:buAutoNum type="arabicPeriod"/>
            </a:pPr>
            <a:r>
              <a:rPr lang="en-US" dirty="0"/>
              <a:t>1% loss </a:t>
            </a:r>
            <a:r>
              <a:rPr lang="en-US" dirty="0">
                <a:sym typeface="Wingdings" panose="05000000000000000000" pitchFamily="2" charset="2"/>
              </a:rPr>
              <a:t> more than 1% flows timeout</a:t>
            </a:r>
          </a:p>
          <a:p>
            <a:pPr marL="1028700" indent="-1028700">
              <a:buFont typeface="+mj-lt"/>
              <a:buAutoNum type="arabicPeriod"/>
            </a:pPr>
            <a:r>
              <a:rPr lang="en-US" dirty="0"/>
              <a:t>Larger flows (e.g. 100KB)</a:t>
            </a:r>
          </a:p>
          <a:p>
            <a:pPr marL="1812926" lvl="1" indent="-914400">
              <a:buFont typeface="+mj-lt"/>
              <a:buAutoNum type="alphaLcPeriod"/>
            </a:pPr>
            <a:r>
              <a:rPr lang="en-US" dirty="0"/>
              <a:t>timeout ratio sharply grows when loss rate &gt; 1%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0864196" y="5986101"/>
            <a:ext cx="3123312" cy="1382714"/>
            <a:chOff x="5432098" y="2394098"/>
            <a:chExt cx="1561656" cy="691357"/>
          </a:xfrm>
        </p:grpSpPr>
        <p:cxnSp>
          <p:nvCxnSpPr>
            <p:cNvPr id="12" name="直接箭头连接符 11"/>
            <p:cNvCxnSpPr/>
            <p:nvPr/>
          </p:nvCxnSpPr>
          <p:spPr>
            <a:xfrm flipH="1" flipV="1">
              <a:off x="5970038" y="2394098"/>
              <a:ext cx="73575" cy="3681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5432098" y="2762289"/>
              <a:ext cx="1561656" cy="323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99</a:t>
              </a:r>
              <a:r>
                <a:rPr lang="en-US" sz="3600" b="1" kern="1200" baseline="30000" dirty="0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th</a:t>
              </a:r>
              <a:r>
                <a:rPr lang="en-US" sz="3600" b="1" kern="1200" dirty="0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 FCT &gt; RTO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405610" y="4992865"/>
            <a:ext cx="4927952" cy="1650096"/>
            <a:chOff x="6202805" y="1897480"/>
            <a:chExt cx="2463976" cy="825048"/>
          </a:xfrm>
        </p:grpSpPr>
        <p:sp>
          <p:nvSpPr>
            <p:cNvPr id="16" name="矩形 15"/>
            <p:cNvSpPr/>
            <p:nvPr/>
          </p:nvSpPr>
          <p:spPr>
            <a:xfrm>
              <a:off x="6202805" y="2399362"/>
              <a:ext cx="2463976" cy="323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srgbClr val="FF0000"/>
                  </a:solidFill>
                  <a:latin typeface="Calibri"/>
                </a:rPr>
                <a:t>3% loss </a:t>
              </a:r>
              <a:r>
                <a:rPr lang="en-US" sz="3600" b="1" kern="1200" dirty="0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 ~10% timeout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7" name="直接箭头连接符 16"/>
            <p:cNvCxnSpPr>
              <a:stCxn id="16" idx="0"/>
            </p:cNvCxnSpPr>
            <p:nvPr/>
          </p:nvCxnSpPr>
          <p:spPr>
            <a:xfrm flipH="1" flipV="1">
              <a:off x="7279729" y="1897480"/>
              <a:ext cx="155064" cy="5018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内容占位符 2"/>
          <p:cNvSpPr txBox="1">
            <a:spLocks/>
          </p:cNvSpPr>
          <p:nvPr/>
        </p:nvSpPr>
        <p:spPr>
          <a:xfrm>
            <a:off x="1676400" y="2925289"/>
            <a:ext cx="21031200" cy="936418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1700" indent="-901700" defTabSz="1828800">
              <a:spcBef>
                <a:spcPts val="2000"/>
              </a:spcBef>
              <a:defRPr/>
            </a:pPr>
            <a:r>
              <a:rPr lang="en-US" altLang="zh-CN" sz="5600" dirty="0">
                <a:solidFill>
                  <a:prstClr val="black"/>
                </a:solidFill>
              </a:rPr>
              <a:t>A</a:t>
            </a:r>
            <a:r>
              <a:rPr lang="zh-CN" altLang="en-US" sz="5600" dirty="0">
                <a:solidFill>
                  <a:prstClr val="black"/>
                </a:solidFill>
              </a:rPr>
              <a:t> </a:t>
            </a:r>
            <a:r>
              <a:rPr lang="en-US" altLang="zh-CN" sz="5600" dirty="0">
                <a:solidFill>
                  <a:prstClr val="black"/>
                </a:solidFill>
              </a:rPr>
              <a:t>l</a:t>
            </a:r>
            <a:r>
              <a:rPr lang="en-US" sz="5600" dirty="0">
                <a:solidFill>
                  <a:prstClr val="black"/>
                </a:solidFill>
              </a:rPr>
              <a:t>ittle loss </a:t>
            </a:r>
            <a:r>
              <a:rPr lang="en-US" altLang="zh-CN" sz="5600" dirty="0">
                <a:solidFill>
                  <a:prstClr val="black"/>
                </a:solidFill>
              </a:rPr>
              <a:t>cause</a:t>
            </a:r>
            <a:r>
              <a:rPr lang="en-US" sz="5600" dirty="0">
                <a:solidFill>
                  <a:prstClr val="black"/>
                </a:solidFill>
              </a:rPr>
              <a:t>s enough </a:t>
            </a:r>
            <a:r>
              <a:rPr lang="en-US" altLang="zh-CN" sz="5600" dirty="0">
                <a:solidFill>
                  <a:prstClr val="black"/>
                </a:solidFill>
              </a:rPr>
              <a:t>timeout</a:t>
            </a:r>
            <a:r>
              <a:rPr lang="zh-CN" altLang="en-US" sz="5600" dirty="0">
                <a:solidFill>
                  <a:prstClr val="black"/>
                </a:solidFill>
              </a:rPr>
              <a:t> </a:t>
            </a:r>
            <a:r>
              <a:rPr lang="en-US" sz="5600" dirty="0">
                <a:solidFill>
                  <a:prstClr val="black"/>
                </a:solidFill>
              </a:rPr>
              <a:t>to hurt the tail FCT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836797" y="10247337"/>
            <a:ext cx="22710406" cy="30132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10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0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avoid</a:t>
            </a:r>
            <a:r>
              <a:rPr lang="zh-CN" altLang="en-US" sz="10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</a:t>
            </a:r>
            <a:endParaRPr lang="en-US" sz="108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69E60-09AA-4CA2-86C8-B087C75D2E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74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b="1" dirty="0"/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E0325-749E-4C98-B79D-7F4E273A7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4857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TCP Loss Recovery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925301"/>
            <a:ext cx="21031200" cy="8940750"/>
          </a:xfrm>
        </p:spPr>
        <p:txBody>
          <a:bodyPr>
            <a:normAutofit/>
          </a:bodyPr>
          <a:lstStyle/>
          <a:p>
            <a:r>
              <a:rPr lang="en-US" dirty="0"/>
              <a:t>Prior works </a:t>
            </a:r>
            <a:r>
              <a:rPr lang="en-US" b="1">
                <a:solidFill>
                  <a:srgbClr val="FF0000"/>
                </a:solidFill>
              </a:rPr>
              <a:t>add aggressiveness </a:t>
            </a:r>
            <a:r>
              <a:rPr lang="en-US" dirty="0"/>
              <a:t>to congestion control to do loss recovery </a:t>
            </a:r>
            <a:r>
              <a:rPr lang="en-US" b="1" dirty="0">
                <a:solidFill>
                  <a:srgbClr val="FF0000"/>
                </a:solidFill>
              </a:rPr>
              <a:t>before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timeout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RTO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en-US" altLang="zh-CN" dirty="0"/>
              <a:t>Tail Loss Probe (TLP)</a:t>
            </a:r>
            <a:endParaRPr lang="zh-CN" altLang="en-US" dirty="0"/>
          </a:p>
          <a:p>
            <a:pPr lvl="2"/>
            <a:r>
              <a:rPr lang="en-US" altLang="zh-CN" dirty="0"/>
              <a:t>transmit one prober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after 2RTT </a:t>
            </a:r>
            <a:endParaRPr lang="zh-CN" altLang="en-US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Instant Recovery (TCP-IR)</a:t>
            </a:r>
          </a:p>
          <a:p>
            <a:pPr lvl="2"/>
            <a:r>
              <a:rPr lang="en-US" altLang="zh-CN" dirty="0"/>
              <a:t>generate </a:t>
            </a:r>
            <a:r>
              <a:rPr lang="en-US" altLang="zh-CN" b="1" dirty="0">
                <a:solidFill>
                  <a:srgbClr val="FF0000"/>
                </a:solidFill>
              </a:rPr>
              <a:t>an FEC packet </a:t>
            </a:r>
            <a:r>
              <a:rPr lang="en-US" altLang="zh-CN" dirty="0"/>
              <a:t>for every group of packets (up to 16)</a:t>
            </a:r>
            <a:endParaRPr lang="zh-CN" altLang="en-US" dirty="0"/>
          </a:p>
          <a:p>
            <a:pPr lvl="2"/>
            <a:r>
              <a:rPr lang="en-US" altLang="zh-CN" dirty="0"/>
              <a:t>FEC</a:t>
            </a:r>
            <a:r>
              <a:rPr lang="zh-CN" altLang="en-US" dirty="0"/>
              <a:t> </a:t>
            </a:r>
            <a:r>
              <a:rPr lang="en-US" altLang="zh-CN" dirty="0"/>
              <a:t>packets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probers,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delayed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1/4RTT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sent</a:t>
            </a:r>
          </a:p>
          <a:p>
            <a:pPr lvl="1"/>
            <a:r>
              <a:rPr lang="en-US" altLang="zh-CN" dirty="0"/>
              <a:t>Proactive/</a:t>
            </a:r>
            <a:r>
              <a:rPr lang="en-US" altLang="zh-CN" dirty="0" err="1"/>
              <a:t>RepFlow</a:t>
            </a:r>
            <a:endParaRPr lang="zh-CN" altLang="en-US" dirty="0"/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Duplicate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packet/flow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055464" y="4720139"/>
            <a:ext cx="522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36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[SIGCOMM’13, RFC 5827]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055464" y="6806805"/>
            <a:ext cx="522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36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[SIGCOMM’13, RFC 5827]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581571" y="9753693"/>
            <a:ext cx="5937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3600" kern="1200" dirty="0">
                <a:solidFill>
                  <a:srgbClr val="E7E6E6">
                    <a:lumMod val="50000"/>
                  </a:srgbClr>
                </a:solidFill>
                <a:latin typeface="Calibri"/>
              </a:rPr>
              <a:t>[SIGCOMM’13, INFOCOM’14]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13E64-C4E1-4269-911F-D086D50D53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4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TCP Loss Recovery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long to wait </a:t>
            </a:r>
            <a:r>
              <a:rPr lang="en-US" dirty="0"/>
              <a:t>before sending recovery packets?</a:t>
            </a:r>
          </a:p>
          <a:p>
            <a:pPr lvl="1"/>
            <a:r>
              <a:rPr lang="en-US" dirty="0"/>
              <a:t>For congestion loss</a:t>
            </a:r>
          </a:p>
          <a:p>
            <a:pPr lvl="2"/>
            <a:r>
              <a:rPr lang="en-US" dirty="0"/>
              <a:t>Should </a:t>
            </a:r>
            <a:r>
              <a:rPr lang="en-US" b="1" dirty="0"/>
              <a:t>delay enough </a:t>
            </a:r>
            <a:r>
              <a:rPr lang="en-US" dirty="0"/>
              <a:t>in case of worsening congestion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69193" y="6208037"/>
            <a:ext cx="11536938" cy="2062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4800" b="1" kern="1200" dirty="0" err="1">
                <a:solidFill>
                  <a:prstClr val="black"/>
                </a:solidFill>
                <a:latin typeface="Calibri"/>
              </a:rPr>
              <a:t>Bursty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： </a:t>
            </a:r>
            <a:endParaRPr lang="en-US" altLang="zh-CN" sz="4800" b="1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828800" hangingPunct="1">
              <a:defRPr/>
            </a:pP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Lead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to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multiple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consecutive</a:t>
            </a:r>
            <a:r>
              <a:rPr lang="zh-CN" altLang="en-US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800" b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losses</a:t>
            </a:r>
          </a:p>
          <a:p>
            <a:pPr defTabSz="1828800" hangingPunct="1">
              <a:defRPr/>
            </a:pP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[</a:t>
            </a:r>
            <a:r>
              <a:rPr lang="en-US" altLang="zh-CN" sz="3200" kern="1200" dirty="0" err="1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Incast</a:t>
            </a:r>
            <a:r>
              <a:rPr lang="zh-CN" altLang="en-US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kern="1200" dirty="0">
                <a:solidFill>
                  <a:srgbClr val="E7E6E6">
                    <a:lumMod val="50000"/>
                  </a:srgbClr>
                </a:solidFill>
                <a:latin typeface="Calibri"/>
                <a:ea typeface="宋体" panose="02010600030101010101" pitchFamily="2" charset="-122"/>
              </a:rPr>
              <a:t>(WREN’09), DCTCP (SIGCOMM’10)]</a:t>
            </a:r>
            <a:endParaRPr lang="zh-CN" altLang="en-US" sz="32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2195C-8549-4793-97DE-EFD2A272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42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TCP Loss Recovery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long to wait</a:t>
            </a:r>
            <a:r>
              <a:rPr lang="en-US" dirty="0"/>
              <a:t> before sending recovery packets?</a:t>
            </a:r>
          </a:p>
          <a:p>
            <a:pPr lvl="1"/>
            <a:r>
              <a:rPr lang="en-US" dirty="0"/>
              <a:t>For congestion loss</a:t>
            </a:r>
          </a:p>
          <a:p>
            <a:pPr lvl="2"/>
            <a:r>
              <a:rPr lang="en-US" dirty="0"/>
              <a:t>Should </a:t>
            </a:r>
            <a:r>
              <a:rPr lang="en-US" b="1" dirty="0"/>
              <a:t>delay enough </a:t>
            </a:r>
            <a:r>
              <a:rPr lang="en-US" dirty="0"/>
              <a:t>in case of worsening congestion</a:t>
            </a:r>
          </a:p>
          <a:p>
            <a:pPr lvl="1"/>
            <a:r>
              <a:rPr lang="en-US" dirty="0"/>
              <a:t>For failure loss such as random drop</a:t>
            </a:r>
          </a:p>
          <a:p>
            <a:pPr lvl="2"/>
            <a:r>
              <a:rPr lang="en-US" dirty="0"/>
              <a:t>Should recover</a:t>
            </a:r>
            <a:r>
              <a:rPr lang="en-US" b="1" dirty="0"/>
              <a:t> </a:t>
            </a:r>
            <a:r>
              <a:rPr lang="en-US" dirty="0"/>
              <a:t>as</a:t>
            </a:r>
            <a:r>
              <a:rPr lang="en-US" b="1" dirty="0"/>
              <a:t> fast </a:t>
            </a:r>
            <a:r>
              <a:rPr lang="en-US" dirty="0"/>
              <a:t>as possible, otherwise already increase the FCT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264867" y="8790298"/>
            <a:ext cx="18940534" cy="1569660"/>
            <a:chOff x="1632433" y="4395149"/>
            <a:chExt cx="9470267" cy="784830"/>
          </a:xfrm>
        </p:grpSpPr>
        <p:sp>
          <p:nvSpPr>
            <p:cNvPr id="8" name="文本框 7"/>
            <p:cNvSpPr txBox="1"/>
            <p:nvPr/>
          </p:nvSpPr>
          <p:spPr>
            <a:xfrm>
              <a:off x="1632433" y="4395149"/>
              <a:ext cx="9470267" cy="7848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/>
              </a:lvl1pPr>
            </a:lstStyle>
            <a:p>
              <a:pPr marL="685800" indent="-685800" algn="l" defTabSz="1828800" hangingPunct="1">
                <a:buFont typeface="Arial" charset="0"/>
                <a:buChar char="•"/>
                <a:defRPr/>
              </a:pP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Wait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2RTT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is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too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costly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</a:p>
            <a:p>
              <a:pPr marL="685800" indent="-685800" algn="l" defTabSz="1828800" hangingPunct="1">
                <a:buFont typeface="Arial" charset="0"/>
                <a:buChar char="•"/>
                <a:defRPr/>
              </a:pP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Accurate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&amp;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high-precision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RTT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measurement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is</a:t>
              </a:r>
              <a:r>
                <a:rPr lang="zh-CN" altLang="en-US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48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challenging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99215" y="4465273"/>
              <a:ext cx="2971305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kern="1200" dirty="0">
                  <a:solidFill>
                    <a:srgbClr val="E7E6E6">
                      <a:lumMod val="50000"/>
                    </a:srgbClr>
                  </a:solidFill>
                  <a:latin typeface="Calibri"/>
                </a:rPr>
                <a:t>[TLP SIGCOMM’13, RFC 5827]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3732-1074-4C38-9CBA-A6948FCEA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09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0" y="9079793"/>
            <a:ext cx="24384000" cy="33363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6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</a:t>
            </a:r>
            <a:r>
              <a:rPr lang="en-US" altLang="zh-CN" sz="6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accelerate loss recovery</a:t>
            </a:r>
            <a:r>
              <a:rPr lang="en-US" altLang="zh-CN" sz="6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as soon as possible, </a:t>
            </a:r>
          </a:p>
          <a:p>
            <a:pPr defTabSz="1828800" hangingPunct="1">
              <a:defRPr/>
            </a:pPr>
            <a:r>
              <a:rPr lang="en-US" altLang="zh-CN" sz="6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 various loss conditions </a:t>
            </a:r>
            <a:r>
              <a:rPr lang="en-US" altLang="zh-CN" sz="6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without causing congestion</a:t>
            </a:r>
            <a:r>
              <a:rPr lang="en-US" altLang="zh-CN" sz="6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Summary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easily incurs </a:t>
            </a:r>
            <a:r>
              <a:rPr lang="en-US" b="1" dirty="0">
                <a:solidFill>
                  <a:srgbClr val="FF0000"/>
                </a:solidFill>
              </a:rPr>
              <a:t>timeout</a:t>
            </a:r>
            <a:r>
              <a:rPr lang="en-US" dirty="0"/>
              <a:t> to hurt the tail</a:t>
            </a:r>
          </a:p>
          <a:p>
            <a:r>
              <a:rPr lang="en-US" dirty="0"/>
              <a:t>To prevent timeout, prior works </a:t>
            </a:r>
            <a:r>
              <a:rPr lang="en-US" b="1" dirty="0">
                <a:solidFill>
                  <a:srgbClr val="FF0000"/>
                </a:solidFill>
              </a:rPr>
              <a:t>add fixed aggressiveness</a:t>
            </a:r>
            <a:r>
              <a:rPr lang="en-US" dirty="0"/>
              <a:t> to recover loss before timeout</a:t>
            </a:r>
          </a:p>
          <a:p>
            <a:r>
              <a:rPr lang="en-US" dirty="0"/>
              <a:t>Hard to adapt to various loss conditions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rgbClr val="FF0000"/>
                </a:solidFill>
              </a:rPr>
              <a:t>fast</a:t>
            </a:r>
            <a:r>
              <a:rPr lang="en-US" dirty="0"/>
              <a:t> for failure loss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rgbClr val="FF0000"/>
                </a:solidFill>
              </a:rPr>
              <a:t>cautious</a:t>
            </a:r>
            <a:r>
              <a:rPr lang="en-US" dirty="0"/>
              <a:t> for congestion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41EBE-97E5-4F0F-9F88-D06BD31BF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b="1" dirty="0"/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80771-1DB2-4DAF-A07D-54D3712C1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072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Utilize the </a:t>
            </a:r>
            <a:r>
              <a:rPr lang="en-US" altLang="zh-CN" b="1" dirty="0">
                <a:solidFill>
                  <a:srgbClr val="FF0000"/>
                </a:solidFill>
              </a:rPr>
              <a:t>“good”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paths </a:t>
            </a:r>
            <a:r>
              <a:rPr lang="en-US" altLang="zh-CN" dirty="0"/>
              <a:t>to proactively conduct loss recovery for </a:t>
            </a:r>
            <a:r>
              <a:rPr lang="en-US" altLang="zh-CN" b="1" dirty="0">
                <a:solidFill>
                  <a:srgbClr val="FF0000"/>
                </a:solidFill>
              </a:rPr>
              <a:t>“bad” paths</a:t>
            </a:r>
          </a:p>
          <a:p>
            <a:pPr lvl="1"/>
            <a:r>
              <a:rPr lang="en-US" altLang="zh-CN" dirty="0"/>
              <a:t>Leveraging path diversity (multiple paths; a few encounter loss)  </a:t>
            </a:r>
          </a:p>
          <a:p>
            <a:endParaRPr lang="zh-CN" altLang="en-US" dirty="0"/>
          </a:p>
          <a:p>
            <a:r>
              <a:rPr lang="en-US" dirty="0"/>
              <a:t>Fast and Cautious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Fast</a:t>
            </a:r>
          </a:p>
          <a:p>
            <a:pPr lvl="2"/>
            <a:r>
              <a:rPr lang="en-US" altLang="zh-CN" dirty="0"/>
              <a:t>P</a:t>
            </a:r>
            <a:r>
              <a:rPr lang="en-US" dirty="0"/>
              <a:t>roactive (immediate) recovery for potential packet loss </a:t>
            </a:r>
            <a:r>
              <a:rPr lang="en-US" altLang="zh-CN" dirty="0"/>
              <a:t>utilizing</a:t>
            </a:r>
            <a:r>
              <a:rPr lang="zh-CN" altLang="en-US" dirty="0"/>
              <a:t> </a:t>
            </a:r>
            <a:r>
              <a:rPr lang="en-US" altLang="zh-CN" dirty="0"/>
              <a:t>spare</a:t>
            </a:r>
            <a:r>
              <a:rPr lang="zh-CN" altLang="en-US" dirty="0"/>
              <a:t> </a:t>
            </a:r>
            <a:r>
              <a:rPr lang="en-US" altLang="zh-CN" dirty="0"/>
              <a:t>transmission opportunity 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Cautious</a:t>
            </a:r>
          </a:p>
          <a:p>
            <a:pPr lvl="2"/>
            <a:r>
              <a:rPr lang="en-US" dirty="0"/>
              <a:t> Strictly follow congestion control without adding aggressiveness</a:t>
            </a:r>
          </a:p>
          <a:p>
            <a:pPr lvl="2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r>
              <a:rPr lang="en-US" dirty="0"/>
              <a:t>: </a:t>
            </a:r>
            <a:r>
              <a:rPr lang="en-US" b="1" i="1" u="sng" dirty="0"/>
              <a:t>F</a:t>
            </a:r>
            <a:r>
              <a:rPr lang="en-US" dirty="0"/>
              <a:t>ast M</a:t>
            </a:r>
            <a:r>
              <a:rPr lang="en-US" b="1" i="1" u="sng" dirty="0"/>
              <a:t>u</a:t>
            </a:r>
            <a:r>
              <a:rPr lang="en-US" dirty="0"/>
              <a:t>lti-path Lo</a:t>
            </a:r>
            <a:r>
              <a:rPr lang="en-US" b="1" i="1" u="sng" dirty="0"/>
              <a:t>s</a:t>
            </a:r>
            <a:r>
              <a:rPr lang="en-US" dirty="0"/>
              <a:t>s Rec</a:t>
            </a:r>
            <a:r>
              <a:rPr lang="en-US" b="1" i="1" u="sng" dirty="0"/>
              <a:t>o</a:t>
            </a:r>
            <a:r>
              <a:rPr lang="en-US" dirty="0"/>
              <a:t>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3511-D3B3-43D2-B949-C03B2D50E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49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2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表格"/>
          <p:cNvGraphicFramePr/>
          <p:nvPr/>
        </p:nvGraphicFramePr>
        <p:xfrm>
          <a:off x="9913869" y="7997727"/>
          <a:ext cx="1655390" cy="5181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 b="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1" name="Cong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Congestion</a:t>
            </a:r>
            <a:r>
              <a:rPr lang="en-US" altLang="zh-CN" dirty="0"/>
              <a:t> control</a:t>
            </a:r>
            <a:endParaRPr dirty="0"/>
          </a:p>
        </p:txBody>
      </p:sp>
      <p:graphicFrame>
        <p:nvGraphicFramePr>
          <p:cNvPr id="172" name="表格"/>
          <p:cNvGraphicFramePr/>
          <p:nvPr/>
        </p:nvGraphicFramePr>
        <p:xfrm>
          <a:off x="9913869" y="5807569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3" name="表格"/>
          <p:cNvGraphicFramePr/>
          <p:nvPr/>
        </p:nvGraphicFramePr>
        <p:xfrm>
          <a:off x="13552078" y="4459507"/>
          <a:ext cx="1655388" cy="172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E6E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0" name="成组"/>
          <p:cNvGrpSpPr/>
          <p:nvPr/>
        </p:nvGrpSpPr>
        <p:grpSpPr>
          <a:xfrm>
            <a:off x="10066734" y="6093581"/>
            <a:ext cx="1296083" cy="3678196"/>
            <a:chOff x="0" y="0"/>
            <a:chExt cx="1296081" cy="3678194"/>
          </a:xfrm>
        </p:grpSpPr>
        <p:sp>
          <p:nvSpPr>
            <p:cNvPr id="174" name="线条"/>
            <p:cNvSpPr/>
            <p:nvPr/>
          </p:nvSpPr>
          <p:spPr>
            <a:xfrm flipV="1">
              <a:off x="-1" y="3535"/>
              <a:ext cx="2" cy="2064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5" name="线条"/>
            <p:cNvSpPr/>
            <p:nvPr/>
          </p:nvSpPr>
          <p:spPr>
            <a:xfrm flipV="1">
              <a:off x="250031" y="0"/>
              <a:ext cx="1" cy="2358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6" name="线条"/>
            <p:cNvSpPr/>
            <p:nvPr/>
          </p:nvSpPr>
          <p:spPr>
            <a:xfrm flipV="1">
              <a:off x="523025" y="3535"/>
              <a:ext cx="1" cy="2689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7" name="线条"/>
            <p:cNvSpPr/>
            <p:nvPr/>
          </p:nvSpPr>
          <p:spPr>
            <a:xfrm flipV="1">
              <a:off x="773056" y="0"/>
              <a:ext cx="1" cy="29781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8" name="线条"/>
            <p:cNvSpPr/>
            <p:nvPr/>
          </p:nvSpPr>
          <p:spPr>
            <a:xfrm flipV="1">
              <a:off x="1046050" y="3535"/>
              <a:ext cx="1" cy="3327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9" name="线条"/>
            <p:cNvSpPr/>
            <p:nvPr/>
          </p:nvSpPr>
          <p:spPr>
            <a:xfrm flipV="1">
              <a:off x="1296081" y="0"/>
              <a:ext cx="1" cy="3678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81" name="线条"/>
          <p:cNvSpPr/>
          <p:nvPr/>
        </p:nvSpPr>
        <p:spPr>
          <a:xfrm flipV="1">
            <a:off x="11377837" y="4524916"/>
            <a:ext cx="2303699" cy="13857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2" name="Server-rack"/>
          <p:cNvSpPr txBox="1"/>
          <p:nvPr/>
        </p:nvSpPr>
        <p:spPr>
          <a:xfrm>
            <a:off x="9164208" y="9893462"/>
            <a:ext cx="3101133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Server-rack</a:t>
            </a:r>
          </a:p>
        </p:txBody>
      </p:sp>
      <p:sp>
        <p:nvSpPr>
          <p:cNvPr id="183" name="Switch"/>
          <p:cNvSpPr txBox="1"/>
          <p:nvPr/>
        </p:nvSpPr>
        <p:spPr>
          <a:xfrm>
            <a:off x="7862616" y="5974606"/>
            <a:ext cx="1849426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Switch</a:t>
            </a:r>
          </a:p>
        </p:txBody>
      </p:sp>
      <p:sp>
        <p:nvSpPr>
          <p:cNvPr id="184" name="线条"/>
          <p:cNvSpPr/>
          <p:nvPr/>
        </p:nvSpPr>
        <p:spPr>
          <a:xfrm flipH="1" flipV="1">
            <a:off x="9506907" y="5051751"/>
            <a:ext cx="502735" cy="8567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5" name="线条"/>
          <p:cNvSpPr/>
          <p:nvPr/>
        </p:nvSpPr>
        <p:spPr>
          <a:xfrm flipH="1" flipV="1">
            <a:off x="9975994" y="4963878"/>
            <a:ext cx="319399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6" name="线条"/>
          <p:cNvSpPr/>
          <p:nvPr/>
        </p:nvSpPr>
        <p:spPr>
          <a:xfrm flipH="1" flipV="1">
            <a:off x="10413270" y="4959210"/>
            <a:ext cx="150013" cy="9610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7" name="线条"/>
          <p:cNvSpPr/>
          <p:nvPr/>
        </p:nvSpPr>
        <p:spPr>
          <a:xfrm flipV="1">
            <a:off x="10831870" y="4968546"/>
            <a:ext cx="1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88" name="线条"/>
          <p:cNvSpPr/>
          <p:nvPr/>
        </p:nvSpPr>
        <p:spPr>
          <a:xfrm flipV="1">
            <a:off x="11109180" y="4968546"/>
            <a:ext cx="128994" cy="9517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94" name="成组"/>
          <p:cNvGrpSpPr/>
          <p:nvPr/>
        </p:nvGrpSpPr>
        <p:grpSpPr>
          <a:xfrm>
            <a:off x="9288218" y="3990804"/>
            <a:ext cx="5611198" cy="5729691"/>
            <a:chOff x="0" y="0"/>
            <a:chExt cx="5611196" cy="5729689"/>
          </a:xfrm>
        </p:grpSpPr>
        <p:sp>
          <p:nvSpPr>
            <p:cNvPr id="189" name="线条"/>
            <p:cNvSpPr/>
            <p:nvPr/>
          </p:nvSpPr>
          <p:spPr>
            <a:xfrm flipV="1">
              <a:off x="2089619" y="534112"/>
              <a:ext cx="2303700" cy="13857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0" name="线条"/>
            <p:cNvSpPr/>
            <p:nvPr/>
          </p:nvSpPr>
          <p:spPr>
            <a:xfrm rot="7800000" flipH="1">
              <a:off x="190988" y="1683510"/>
              <a:ext cx="5497064" cy="2362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0" y="0"/>
                  </a:moveTo>
                  <a:cubicBezTo>
                    <a:pt x="0" y="0"/>
                    <a:pt x="7647" y="14254"/>
                    <a:pt x="10681" y="18968"/>
                  </a:cubicBezTo>
                  <a:cubicBezTo>
                    <a:pt x="12375" y="21600"/>
                    <a:pt x="19898" y="13106"/>
                    <a:pt x="21600" y="12815"/>
                  </a:cubicBezTo>
                </a:path>
              </a:pathLst>
            </a:cu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1" name="线条"/>
            <p:cNvSpPr/>
            <p:nvPr/>
          </p:nvSpPr>
          <p:spPr>
            <a:xfrm rot="7800000" flipH="1">
              <a:off x="221631" y="1923433"/>
              <a:ext cx="4600793" cy="213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88" extrusionOk="0">
                  <a:moveTo>
                    <a:pt x="0" y="0"/>
                  </a:moveTo>
                  <a:cubicBezTo>
                    <a:pt x="0" y="0"/>
                    <a:pt x="7702" y="13493"/>
                    <a:pt x="11327" y="18695"/>
                  </a:cubicBezTo>
                  <a:cubicBezTo>
                    <a:pt x="13351" y="21600"/>
                    <a:pt x="19567" y="14450"/>
                    <a:pt x="21600" y="14129"/>
                  </a:cubicBezTo>
                </a:path>
              </a:pathLst>
            </a:cu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2" name="线条"/>
            <p:cNvSpPr/>
            <p:nvPr/>
          </p:nvSpPr>
          <p:spPr>
            <a:xfrm rot="7800000" flipH="1">
              <a:off x="-33408" y="1644995"/>
              <a:ext cx="4937859" cy="1894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7" extrusionOk="0">
                  <a:moveTo>
                    <a:pt x="0" y="0"/>
                  </a:moveTo>
                  <a:cubicBezTo>
                    <a:pt x="0" y="0"/>
                    <a:pt x="6060" y="12689"/>
                    <a:pt x="9437" y="18407"/>
                  </a:cubicBezTo>
                  <a:cubicBezTo>
                    <a:pt x="11323" y="21600"/>
                    <a:pt x="19706" y="9340"/>
                    <a:pt x="21600" y="8987"/>
                  </a:cubicBezTo>
                </a:path>
              </a:pathLst>
            </a:cu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3" name="线条"/>
            <p:cNvSpPr/>
            <p:nvPr/>
          </p:nvSpPr>
          <p:spPr>
            <a:xfrm rot="7800000" flipH="1">
              <a:off x="-111941" y="1879418"/>
              <a:ext cx="4233116" cy="1681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14" extrusionOk="0">
                  <a:moveTo>
                    <a:pt x="0" y="0"/>
                  </a:moveTo>
                  <a:cubicBezTo>
                    <a:pt x="0" y="0"/>
                    <a:pt x="5876" y="11681"/>
                    <a:pt x="9816" y="18046"/>
                  </a:cubicBezTo>
                  <a:cubicBezTo>
                    <a:pt x="12016" y="21600"/>
                    <a:pt x="19390" y="9842"/>
                    <a:pt x="21600" y="9450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95" name="Problem: what rate to send at?"/>
          <p:cNvSpPr txBox="1"/>
          <p:nvPr/>
        </p:nvSpPr>
        <p:spPr>
          <a:xfrm>
            <a:off x="6211113" y="2794879"/>
            <a:ext cx="12033251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Problem: what rate to send at?</a:t>
            </a:r>
          </a:p>
        </p:txBody>
      </p:sp>
      <p:grpSp>
        <p:nvGrpSpPr>
          <p:cNvPr id="204" name="成组"/>
          <p:cNvGrpSpPr/>
          <p:nvPr/>
        </p:nvGrpSpPr>
        <p:grpSpPr>
          <a:xfrm>
            <a:off x="13549312" y="4753922"/>
            <a:ext cx="1655390" cy="4708306"/>
            <a:chOff x="53578" y="0"/>
            <a:chExt cx="1655388" cy="4708304"/>
          </a:xfrm>
        </p:grpSpPr>
        <p:graphicFrame>
          <p:nvGraphicFramePr>
            <p:cNvPr id="196" name="表格"/>
            <p:cNvGraphicFramePr/>
            <p:nvPr/>
          </p:nvGraphicFramePr>
          <p:xfrm>
            <a:off x="53578" y="1904145"/>
            <a:ext cx="1655388" cy="2804159"/>
          </p:xfrm>
          <a:graphic>
            <a:graphicData uri="http://schemas.openxmlformats.org/drawingml/2006/table">
              <a:tbl>
                <a:tblPr firstRow="1">
                  <a:tableStyleId>{4C3C2611-4C71-4FC5-86AE-919BDF0F9419}</a:tableStyleId>
                </a:tblPr>
                <a:tblGrid>
                  <a:gridCol w="16553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b="0">
                            <a:effectLst>
                              <a:outerShdw blurRad="25400" dist="25400" dir="5400000" rotWithShape="0">
                                <a:srgbClr val="000000">
                                  <a:alpha val="6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2537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DCDE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203" name="成组"/>
            <p:cNvGrpSpPr/>
            <p:nvPr/>
          </p:nvGrpSpPr>
          <p:grpSpPr>
            <a:xfrm>
              <a:off x="206443" y="0"/>
              <a:ext cx="1296083" cy="3678195"/>
              <a:chOff x="0" y="0"/>
              <a:chExt cx="1296081" cy="3678194"/>
            </a:xfrm>
          </p:grpSpPr>
          <p:sp>
            <p:nvSpPr>
              <p:cNvPr id="197" name="线条"/>
              <p:cNvSpPr/>
              <p:nvPr/>
            </p:nvSpPr>
            <p:spPr>
              <a:xfrm flipV="1">
                <a:off x="-1" y="3535"/>
                <a:ext cx="2" cy="20646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98" name="线条"/>
              <p:cNvSpPr/>
              <p:nvPr/>
            </p:nvSpPr>
            <p:spPr>
              <a:xfrm flipV="1">
                <a:off x="250031" y="0"/>
                <a:ext cx="1" cy="2358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99" name="线条"/>
              <p:cNvSpPr/>
              <p:nvPr/>
            </p:nvSpPr>
            <p:spPr>
              <a:xfrm flipV="1">
                <a:off x="523025" y="3535"/>
                <a:ext cx="1" cy="26897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00" name="线条"/>
              <p:cNvSpPr/>
              <p:nvPr/>
            </p:nvSpPr>
            <p:spPr>
              <a:xfrm flipV="1">
                <a:off x="773056" y="0"/>
                <a:ext cx="1" cy="29781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01" name="线条"/>
              <p:cNvSpPr/>
              <p:nvPr/>
            </p:nvSpPr>
            <p:spPr>
              <a:xfrm flipV="1">
                <a:off x="1046050" y="3535"/>
                <a:ext cx="1" cy="33279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02" name="线条"/>
              <p:cNvSpPr/>
              <p:nvPr/>
            </p:nvSpPr>
            <p:spPr>
              <a:xfrm flipV="1">
                <a:off x="1296081" y="0"/>
                <a:ext cx="1" cy="367819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pSp>
        <p:nvGrpSpPr>
          <p:cNvPr id="209" name="成组"/>
          <p:cNvGrpSpPr/>
          <p:nvPr/>
        </p:nvGrpSpPr>
        <p:grpSpPr>
          <a:xfrm>
            <a:off x="13951106" y="4758081"/>
            <a:ext cx="1030680" cy="3702529"/>
            <a:chOff x="0" y="0"/>
            <a:chExt cx="1030678" cy="3702528"/>
          </a:xfrm>
        </p:grpSpPr>
        <p:sp>
          <p:nvSpPr>
            <p:cNvPr id="205" name="线条"/>
            <p:cNvSpPr/>
            <p:nvPr/>
          </p:nvSpPr>
          <p:spPr>
            <a:xfrm flipH="1">
              <a:off x="524268" y="0"/>
              <a:ext cx="1" cy="2991058"/>
            </a:xfrm>
            <a:prstGeom prst="line">
              <a:avLst/>
            </a:prstGeom>
            <a:noFill/>
            <a:ln w="889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6" name="线条"/>
            <p:cNvSpPr/>
            <p:nvPr/>
          </p:nvSpPr>
          <p:spPr>
            <a:xfrm flipH="1">
              <a:off x="798506" y="14955"/>
              <a:ext cx="1" cy="3318334"/>
            </a:xfrm>
            <a:prstGeom prst="line">
              <a:avLst/>
            </a:prstGeom>
            <a:noFill/>
            <a:ln w="88900" cap="flat">
              <a:solidFill>
                <a:schemeClr val="accent5">
                  <a:hueOff val="-176146"/>
                  <a:satOff val="3665"/>
                  <a:lumOff val="-1398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7" name="线条"/>
            <p:cNvSpPr/>
            <p:nvPr/>
          </p:nvSpPr>
          <p:spPr>
            <a:xfrm flipH="1">
              <a:off x="1030678" y="50674"/>
              <a:ext cx="1" cy="3651855"/>
            </a:xfrm>
            <a:prstGeom prst="line">
              <a:avLst/>
            </a:prstGeom>
            <a:noFill/>
            <a:ln w="889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8" name="线条"/>
            <p:cNvSpPr/>
            <p:nvPr/>
          </p:nvSpPr>
          <p:spPr>
            <a:xfrm flipH="1">
              <a:off x="-1" y="32815"/>
              <a:ext cx="2" cy="2408392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fade thruBlk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  <p:bldP spid="195" grpId="3" animBg="1" advAuto="0"/>
      <p:bldP spid="209" grpId="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Multi-path Transport Background</a:t>
            </a:r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153978" y="6792244"/>
            <a:ext cx="1662636" cy="575652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7339658" y="5175699"/>
            <a:ext cx="415708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7327126" y="8861183"/>
            <a:ext cx="415708" cy="215734"/>
            <a:chOff x="2103113" y="1973580"/>
            <a:chExt cx="496396" cy="260169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833319" y="5391435"/>
            <a:ext cx="427962" cy="3139330"/>
            <a:chOff x="3416659" y="2695717"/>
            <a:chExt cx="213981" cy="1569665"/>
          </a:xfrm>
        </p:grpSpPr>
        <p:cxnSp>
          <p:nvCxnSpPr>
            <p:cNvPr id="53" name="直接箭头连接符 52"/>
            <p:cNvCxnSpPr/>
            <p:nvPr/>
          </p:nvCxnSpPr>
          <p:spPr>
            <a:xfrm flipV="1">
              <a:off x="3423555" y="2695717"/>
              <a:ext cx="207085" cy="879468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3423555" y="3642232"/>
              <a:ext cx="157845" cy="623150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V="1">
              <a:off x="3416659" y="3600328"/>
              <a:ext cx="164741" cy="16761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7075638" y="7136107"/>
            <a:ext cx="143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742834" y="5986785"/>
            <a:ext cx="6917448" cy="5901834"/>
            <a:chOff x="7342322" y="741231"/>
            <a:chExt cx="3458724" cy="2950917"/>
          </a:xfrm>
        </p:grpSpPr>
        <p:sp>
          <p:nvSpPr>
            <p:cNvPr id="71" name="矩形 70"/>
            <p:cNvSpPr/>
            <p:nvPr/>
          </p:nvSpPr>
          <p:spPr>
            <a:xfrm>
              <a:off x="7672364" y="3132980"/>
              <a:ext cx="3128682" cy="559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Multi-path </a:t>
              </a:r>
            </a:p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Congestion Control</a:t>
              </a:r>
            </a:p>
          </p:txBody>
        </p:sp>
        <p:cxnSp>
          <p:nvCxnSpPr>
            <p:cNvPr id="72" name="直接连接符 71"/>
            <p:cNvCxnSpPr>
              <a:stCxn id="69" idx="2"/>
            </p:cNvCxnSpPr>
            <p:nvPr/>
          </p:nvCxnSpPr>
          <p:spPr>
            <a:xfrm>
              <a:off x="7367442" y="2486226"/>
              <a:ext cx="1561937" cy="578461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7342322" y="1610850"/>
              <a:ext cx="1575055" cy="1440668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7438000" y="741231"/>
              <a:ext cx="1471565" cy="2310287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238701" y="4959965"/>
            <a:ext cx="4608410" cy="1688642"/>
            <a:chOff x="8524944" y="3340946"/>
            <a:chExt cx="2304205" cy="844321"/>
          </a:xfrm>
        </p:grpSpPr>
        <p:sp>
          <p:nvSpPr>
            <p:cNvPr id="56" name="矩形 55"/>
            <p:cNvSpPr/>
            <p:nvPr/>
          </p:nvSpPr>
          <p:spPr>
            <a:xfrm>
              <a:off x="8524944" y="3340946"/>
              <a:ext cx="2276102" cy="35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Data Distribution</a:t>
              </a:r>
            </a:p>
          </p:txBody>
        </p:sp>
        <p:cxnSp>
          <p:nvCxnSpPr>
            <p:cNvPr id="57" name="直接连接符 56"/>
            <p:cNvCxnSpPr>
              <a:endCxn id="56" idx="2"/>
            </p:cNvCxnSpPr>
            <p:nvPr/>
          </p:nvCxnSpPr>
          <p:spPr>
            <a:xfrm flipH="1" flipV="1">
              <a:off x="9662995" y="3692147"/>
              <a:ext cx="1166154" cy="49312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10803284" y="2042998"/>
            <a:ext cx="7814916" cy="6703500"/>
            <a:chOff x="7388603" y="3275245"/>
            <a:chExt cx="3907458" cy="3351750"/>
          </a:xfrm>
        </p:grpSpPr>
        <p:sp>
          <p:nvSpPr>
            <p:cNvPr id="78" name="矩形 77"/>
            <p:cNvSpPr/>
            <p:nvPr/>
          </p:nvSpPr>
          <p:spPr>
            <a:xfrm>
              <a:off x="7388603" y="3275245"/>
              <a:ext cx="3907458" cy="668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Segoe UI" panose="020B0502040204020203" pitchFamily="34" charset="0"/>
                </a:rPr>
                <a:t>Sub-flows: Implicitly/Explicitly mapping to physical paths</a:t>
              </a:r>
            </a:p>
          </p:txBody>
        </p:sp>
        <p:cxnSp>
          <p:nvCxnSpPr>
            <p:cNvPr id="79" name="直接连接符 78"/>
            <p:cNvCxnSpPr>
              <a:stCxn id="8" idx="3"/>
              <a:endCxn id="78" idx="2"/>
            </p:cNvCxnSpPr>
            <p:nvPr/>
          </p:nvCxnSpPr>
          <p:spPr>
            <a:xfrm flipV="1">
              <a:off x="7403690" y="3943676"/>
              <a:ext cx="1938642" cy="1742238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9" idx="3"/>
              <a:endCxn id="78" idx="2"/>
            </p:cNvCxnSpPr>
            <p:nvPr/>
          </p:nvCxnSpPr>
          <p:spPr>
            <a:xfrm flipV="1">
              <a:off x="7403690" y="3943676"/>
              <a:ext cx="1938642" cy="2683319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6" idx="3"/>
              <a:endCxn id="78" idx="2"/>
            </p:cNvCxnSpPr>
            <p:nvPr/>
          </p:nvCxnSpPr>
          <p:spPr>
            <a:xfrm flipV="1">
              <a:off x="7403690" y="3943676"/>
              <a:ext cx="1938642" cy="89792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AD639-964D-447B-8C88-73AFAC138B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26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6" grpId="0"/>
      <p:bldP spid="67" grpId="0"/>
      <p:bldP spid="6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153978" y="6792244"/>
            <a:ext cx="1662636" cy="575652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7339658" y="5175699"/>
            <a:ext cx="415708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7327126" y="8861183"/>
            <a:ext cx="415708" cy="215734"/>
            <a:chOff x="2103113" y="1973580"/>
            <a:chExt cx="496396" cy="260169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3226515" y="6529528"/>
            <a:ext cx="775070" cy="995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14" name="矩形 13"/>
          <p:cNvSpPr/>
          <p:nvPr/>
        </p:nvSpPr>
        <p:spPr>
          <a:xfrm>
            <a:off x="2246803" y="6529528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1240965" y="652952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235127" y="6529528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4206227" y="6500986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C5034-5A19-4672-951E-63D0E0A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51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5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78 0.00046 0.00769 0.00046 0.01146 0.00185 C 0.01328 0.00231 0.01472 0.00555 0.01667 0.00555 C 0.04167 0.00555 0.06667 0.00301 0.09167 0.00185 C 0.09362 -0.01227 0.09206 -0.00347 0.09792 -0.02407 L 0.1 -0.03148 C 0.10013 -0.03333 0.10144 -0.04607 0.10209 -0.04815 C 0.10248 -0.05023 0.10352 -0.05185 0.10417 -0.0537 C 0.10482 -0.05625 0.1056 -0.0588 0.10625 -0.06111 C 0.10664 -0.06296 0.10677 -0.06505 0.1073 -0.06667 C 0.10782 -0.06921 0.10873 -0.07176 0.10938 -0.07407 C 0.10977 -0.07593 0.1099 -0.07801 0.11042 -0.07963 C 0.11094 -0.08218 0.11185 -0.08449 0.1125 -0.08704 C 0.11328 -0.09074 0.11368 -0.09468 0.11459 -0.09815 C 0.11524 -0.10139 0.11589 -0.1044 0.11667 -0.10741 C 0.11693 -0.10926 0.11732 -0.11111 0.11771 -0.11296 C 0.1181 -0.11551 0.1181 -0.11806 0.11875 -0.12037 C 0.11914 -0.12245 0.12019 -0.12407 0.12084 -0.12593 C 0.12123 -0.12778 0.12071 -0.13148 0.12188 -0.13148 C 0.13633 -0.13449 0.15105 -0.13403 0.16563 -0.13519 L 0.17396 -0.13704 C 0.17605 -0.13773 0.178 -0.13912 0.18021 -0.13889 C 0.21003 -0.13843 0.2698 -0.13519 0.2698 -0.13519 C 0.28399 -0.13032 0.26146 -0.13796 0.28959 -0.12963 C 0.29089 -0.1294 0.29232 -0.12801 0.29375 -0.12778 L 0.64375 -0.12593 C 0.6448 -0.12477 0.64584 -0.12361 0.64688 -0.12222 C 0.64857 -0.11991 0.65013 -0.1169 0.65209 -0.11482 C 0.65326 -0.11366 0.65482 -0.11412 0.65625 -0.11296 C 0.65834 -0.11157 0.66055 -0.10972 0.6625 -0.10741 C 0.67279 -0.09537 0.66446 -0.10023 0.67292 -0.0963 C 0.6806 -0.08727 0.6711 -0.09907 0.67917 -0.08704 C 0.68008 -0.08565 0.68125 -0.08472 0.6823 -0.08333 C 0.6862 -0.07269 0.68282 -0.0831 0.68542 -0.07222 C 0.68594 -0.06991 0.68685 -0.06736 0.6875 -0.06482 C 0.68789 -0.0632 0.68789 -0.06111 0.68855 -0.05926 C 0.68933 -0.05718 0.69063 -0.05556 0.69167 -0.0537 C 0.69297 -0.04676 0.69323 -0.04352 0.69688 -0.03704 C 0.69896 -0.03333 0.70144 -0.03032 0.70313 -0.02593 C 0.70495 -0.02107 0.70547 -0.01875 0.70834 -0.01482 C 0.71029 -0.01227 0.71302 -0.01111 0.71459 -0.00741 C 0.71719 -0.00139 0.71706 0.00023 0.72084 0.0037 C 0.72175 0.0044 0.72279 0.00486 0.72396 0.00555 C 0.72969 0.00833 0.72982 0.00764 0.7375 0.00926 C 0.74271 0.00856 0.74792 0.00856 0.75313 0.00741 C 0.77383 0.00208 0.74219 0.0037 0.76771 0.0037 " pathEditMode="relative" ptsTypes="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2246 0.00972 0.08606 0.00556 0.41562 0.00556 L 0.43333 -0.04259 " pathEditMode="relative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0695 L -2.91667E-6 -0.00648 C 0.05886 -0.00602 0.11836 -0.02014 0.17696 -0.00486 C 0.18451 -0.00301 0.17722 0.02477 0.17774 0.03958 C 0.17813 0.04629 0.18073 0.05972 0.1819 0.06667 C 0.18216 0.06852 0.18229 0.07083 0.18282 0.07245 C 0.1836 0.0743 0.18451 0.07616 0.18477 0.07824 C 0.18568 0.08217 0.1862 0.08588 0.18672 0.08981 C 0.18711 0.09167 0.18724 0.09398 0.18776 0.0956 L 0.18985 0.10139 C 0.19193 0.11759 0.18946 0.10162 0.19271 0.11504 C 0.19323 0.1169 0.1931 0.11921 0.19375 0.12083 C 0.19453 0.12222 0.19571 0.12268 0.19675 0.12268 C 0.20795 0.12454 0.2194 0.12546 0.2306 0.12662 C 0.23854 0.12754 0.24492 0.12824 0.25248 0.13032 C 0.25417 0.13102 0.25573 0.13217 0.25742 0.13241 C 0.26211 0.13333 0.2668 0.13379 0.27136 0.13426 C 0.37657 0.17523 0.48555 0.13565 0.59271 0.13426 C 0.59375 0.13426 0.59466 0.13264 0.59571 0.13241 C 0.6017 0.13055 0.60769 0.12986 0.61367 0.12847 C 0.65013 0.10486 0.60925 0.13055 0.72214 0.12454 C 0.72344 0.12454 0.72409 0.12222 0.725 0.12083 C 0.73894 0.09792 0.71771 0.13148 0.73295 0.10139 L 0.73907 0.08981 C 0.74128 0.07616 0.73815 0.09282 0.74297 0.07824 C 0.74362 0.07662 0.74362 0.0743 0.74401 0.07245 C 0.74466 0.0706 0.74532 0.06852 0.74597 0.06667 C 0.75352 0.04629 0.74479 0.06991 0.75196 0.05301 C 0.75287 0.05139 0.75326 0.04907 0.75404 0.04722 C 0.75612 0.04259 0.7586 0.03842 0.76094 0.03379 C 0.76224 0.03102 0.76315 0.02778 0.76485 0.02592 C 0.76732 0.02361 0.76979 0.02176 0.77175 0.01829 C 0.77292 0.01667 0.77357 0.01366 0.77487 0.0125 L 0.78672 0.00486 C 0.78776 0.00393 0.78881 0.00393 0.78972 0.00278 C 0.79076 0.00162 0.79388 -0.00162 0.79284 -0.00093 C 0.79154 -0.00023 0.79011 0.00023 0.78867 0.00092 C 0.78503 0.00301 0.78698 0.00278 0.78477 0.00278 " pathEditMode="relative" rAng="0" ptsTypes="AAAAAAAAAAAAAAAAAAAAAAAAAAAAAAAAAAAA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48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23 L 3.125E-6 0.00023 L 0.21146 0.00185 C 0.21341 0.00185 0.21432 0.00555 0.21562 0.00764 C 0.21666 0.00972 0.21771 0.0118 0.21875 0.01342 C 0.21901 0.01504 0.21914 0.01667 0.21979 0.01805 C 0.22487 0.03055 0.22109 0.01713 0.225 0.02963 C 0.22539 0.03125 0.22552 0.03287 0.22604 0.03403 C 0.22721 0.03819 0.22916 0.0419 0.23021 0.04583 C 0.23086 0.04884 0.23099 0.05208 0.23229 0.05463 C 0.23815 0.06736 0.23099 0.05139 0.23541 0.06366 C 0.23593 0.06528 0.23698 0.06643 0.2375 0.06805 C 0.23958 0.075 0.23945 0.07731 0.24062 0.08426 C 0.2414 0.08981 0.24153 0.08958 0.24271 0.09444 C 0.24297 0.0993 0.2431 0.1044 0.24375 0.10926 C 0.24388 0.11088 0.24362 0.11366 0.24479 0.11366 C 0.30338 0.11551 0.36211 0.11458 0.4207 0.11504 C 0.44922 0.12083 0.43528 0.11898 0.4625 0.12083 C 0.46458 0.12153 0.46666 0.12176 0.46875 0.12245 C 0.47044 0.12315 0.472 0.12546 0.47396 0.12546 L 0.55729 0.12384 C 0.56067 0.12361 0.56419 0.12361 0.56771 0.12245 C 0.57747 0.11991 0.57825 0.11667 0.5875 0.11643 L 0.73333 0.11504 C 0.74661 0.11042 0.73164 0.11528 0.76354 0.11204 C 0.76419 0.11204 0.76966 0.11018 0.77083 0.10926 C 0.77187 0.10833 0.77291 0.10741 0.77396 0.10625 C 0.77461 0.10486 0.77565 0.1037 0.77604 0.10185 C 0.77877 0.08866 0.77539 0.09537 0.77812 0.08426 C 0.77851 0.08217 0.77942 0.08032 0.78021 0.07824 C 0.7806 0.07477 0.78177 0.06481 0.78333 0.06204 L 0.78646 0.05625 C 0.78711 0.05324 0.78802 0.05046 0.78854 0.04745 C 0.7888 0.04491 0.78893 0.04236 0.78958 0.04004 C 0.78997 0.03842 0.79114 0.03727 0.79166 0.03565 C 0.79244 0.03287 0.79244 0.02963 0.79375 0.02685 L 0.79791 0.01805 C 0.79817 0.0162 0.79843 0.01412 0.79896 0.01204 L 0.80208 0.00324 " pathEditMode="relative" rAng="0" ptsTypes="AAAAAAAAAAAAAAAAAAAAAAAAAAAAAAAAAAAAA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23 L -8.33333E-7 0.00023 L 0.24583 0.00162 C 0.25 0.00185 0.25469 0.00532 0.25833 0.00717 C 0.25938 0.00856 0.26055 0.00995 0.26146 0.01134 C 0.26198 0.01273 0.26198 0.01435 0.2625 0.01551 C 0.26302 0.01713 0.26406 0.01829 0.26458 0.01967 C 0.26576 0.02384 0.26667 0.02824 0.26771 0.03241 C 0.26797 0.03379 0.26823 0.03518 0.26875 0.03657 L 0.27083 0.04213 C 0.27109 0.04444 0.27122 0.04699 0.27188 0.04907 C 0.27227 0.05116 0.27344 0.05278 0.27396 0.05463 C 0.27448 0.05741 0.27448 0.06042 0.275 0.06296 C 0.27552 0.06597 0.27643 0.06852 0.27708 0.07129 C 0.27734 0.07315 0.27761 0.075 0.27813 0.07685 C 0.27943 0.08194 0.28229 0.0868 0.28438 0.09074 C 0.28503 0.09213 0.28607 0.09329 0.28646 0.09491 C 0.28672 0.09629 0.28672 0.09815 0.2875 0.09907 C 0.28893 0.10162 0.29427 0.10393 0.29583 0.10463 C 0.29766 0.10579 0.3013 0.10741 0.30313 0.10741 C 0.30651 0.1081 0.31003 0.10856 0.31354 0.10879 C 0.31667 0.10995 0.31966 0.11088 0.32292 0.11157 C 0.33008 0.11342 0.34024 0.11389 0.34688 0.11435 C 0.35104 0.11574 0.35508 0.11782 0.35938 0.11852 C 0.38893 0.12454 0.3612 0.11528 0.38958 0.12268 L 0.40521 0.12708 L 0.51458 0.12546 C 0.51667 0.12546 0.51875 0.125 0.52083 0.12407 C 0.5237 0.12315 0.525 0.1206 0.52813 0.11991 C 0.5332 0.11921 0.53854 0.11921 0.54375 0.11852 L 0.55417 0.11574 C 0.55729 0.11504 0.56029 0.11366 0.56354 0.11296 C 0.56797 0.11227 0.57253 0.11227 0.57708 0.11157 C 0.63425 0.09884 0.57513 0.11157 0.7375 0.10879 C 0.74063 0.10879 0.74375 0.1081 0.74688 0.10741 C 0.75339 0.10625 0.7599 0.10393 0.76667 0.10324 L 0.78542 0.10185 L 0.79167 0.09907 L 0.79479 0.09768 C 0.79544 0.09629 0.79636 0.09514 0.79688 0.09352 C 0.79766 0.09097 0.79766 0.08773 0.79896 0.08518 C 0.80482 0.07338 0.79779 0.08842 0.80208 0.07685 C 0.80261 0.07546 0.80339 0.07407 0.80417 0.07268 C 0.80729 0.04606 0.80521 0.06736 0.80521 0.00856 " pathEditMode="relative" rAng="0" ptsTypes="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6" y="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8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91806" y="6792244"/>
            <a:ext cx="2224808" cy="519236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847110" y="517569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6378225" y="8784982"/>
            <a:ext cx="1364610" cy="223624"/>
            <a:chOff x="2103113" y="1973580"/>
            <a:chExt cx="496396" cy="260169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1641487" y="6344234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20762713" y="637210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19843555" y="6392942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23075523" y="6315692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54" name="矩形 53"/>
          <p:cNvSpPr/>
          <p:nvPr/>
        </p:nvSpPr>
        <p:spPr>
          <a:xfrm>
            <a:off x="13652855" y="579496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6400908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399383" y="683363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865804" y="6120501"/>
            <a:ext cx="210840" cy="71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3020067" y="5082820"/>
            <a:ext cx="3613518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Spare CWND</a:t>
            </a:r>
          </a:p>
        </p:txBody>
      </p:sp>
      <p:cxnSp>
        <p:nvCxnSpPr>
          <p:cNvPr id="81" name="直接箭头连接符 80"/>
          <p:cNvCxnSpPr/>
          <p:nvPr/>
        </p:nvCxnSpPr>
        <p:spPr>
          <a:xfrm flipH="1" flipV="1">
            <a:off x="3431446" y="7270408"/>
            <a:ext cx="265556" cy="1048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1489765" y="8511294"/>
            <a:ext cx="4872510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No new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5174-7A41-4086-98C4-23555F50C4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436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91806" y="6792244"/>
            <a:ext cx="2224808" cy="519236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847110" y="517569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1641487" y="6344234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20762713" y="637210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19843555" y="6392942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23075523" y="6315692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54" name="矩形 53"/>
          <p:cNvSpPr/>
          <p:nvPr/>
        </p:nvSpPr>
        <p:spPr>
          <a:xfrm>
            <a:off x="13652855" y="579496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6400908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399383" y="683363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917564" y="2564100"/>
            <a:ext cx="972747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sz="7200" b="1" kern="1200" dirty="0">
                <a:solidFill>
                  <a:srgbClr val="FF0000"/>
                </a:solidFill>
                <a:latin typeface="Calibri"/>
              </a:rPr>
              <a:t>Proactive loss recovery</a:t>
            </a:r>
          </a:p>
        </p:txBody>
      </p:sp>
      <p:sp>
        <p:nvSpPr>
          <p:cNvPr id="65" name="矩形 64"/>
          <p:cNvSpPr/>
          <p:nvPr/>
        </p:nvSpPr>
        <p:spPr>
          <a:xfrm>
            <a:off x="13652855" y="5817798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10300318" y="7114468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402606" y="7268206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“Worst” sub-flow</a:t>
            </a:r>
          </a:p>
        </p:txBody>
      </p:sp>
      <p:cxnSp>
        <p:nvCxnSpPr>
          <p:cNvPr id="72" name="直接箭头连接符 71"/>
          <p:cNvCxnSpPr/>
          <p:nvPr/>
        </p:nvCxnSpPr>
        <p:spPr>
          <a:xfrm flipH="1" flipV="1">
            <a:off x="10300318" y="9047427"/>
            <a:ext cx="196732" cy="656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191792" y="9323012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“Best” sub-flow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6378225" y="8784982"/>
            <a:ext cx="1364610" cy="223624"/>
            <a:chOff x="2103113" y="1973580"/>
            <a:chExt cx="496396" cy="260169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7378261" y="8051638"/>
            <a:ext cx="775070" cy="99578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9C596-28DA-4EAF-8CA5-23108276A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4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4.16667E-7 -3.7037E-7 C -0.00416 0.00046 -0.00846 0.00046 -0.0125 0.00185 C -0.01471 0.00231 -0.01666 0.00439 -0.01875 0.00555 C -0.02018 0.00602 -0.02161 0.00648 -0.02291 0.0074 C -0.02409 0.00787 -0.025 0.00902 -0.02604 0.00926 C -0.03203 0.01018 -0.03789 0.01041 -0.04375 0.01111 C -0.05247 0.01875 -0.04505 0.01319 -0.06146 0.01666 C -0.06328 0.01689 -0.06497 0.01828 -0.06666 0.01852 C -0.09036 0.02014 -0.11393 0.02129 -0.1375 0.02222 L -0.21354 0.02407 C -0.21562 0.02453 -0.21784 0.025 -0.21979 0.02592 C -0.22096 0.02615 -0.22187 0.02731 -0.22291 0.02777 C -0.22682 0.02916 -0.23398 0.03055 -0.2375 0.03148 C -0.23958 0.03379 -0.2414 0.03773 -0.24375 0.03889 C -0.25325 0.04305 -0.24948 0.04097 -0.25521 0.04444 C -0.25625 0.04629 -0.25729 0.04814 -0.25833 0.05 C -0.25937 0.05139 -0.26055 0.05208 -0.26146 0.0537 C -0.27318 0.07222 -0.26471 0.06157 -0.27187 0.07037 C -0.27956 0.09051 -0.26836 0.05926 -0.275 0.08333 C -0.27617 0.08727 -0.27916 0.09444 -0.27916 0.09444 C -0.2789 0.10602 -0.27877 0.11782 -0.27812 0.12963 C -0.27812 0.13148 -0.2776 0.13333 -0.27708 0.13518 C -0.27656 0.13703 -0.27604 0.13912 -0.275 0.14074 C -0.27422 0.14189 -0.27291 0.14189 -0.27187 0.14259 C -0.27018 0.15162 -0.27122 0.1537 -0.26666 0.1574 C -0.26471 0.15879 -0.26237 0.15879 -0.26041 0.16111 L -0.25729 0.16481 " pathEditMode="relative" ptsTypes="AAAAAAAAAAAAAAAAAAAAAAAAAAAA">
                                      <p:cBhvr>
                                        <p:cTn id="2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65" grpId="0" animBg="1"/>
      <p:bldP spid="71" grpId="0"/>
      <p:bldP spid="73" grpId="0"/>
      <p:bldP spid="6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91806" y="6792244"/>
            <a:ext cx="2224808" cy="519236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847110" y="517569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1641487" y="6344234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20762713" y="637210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19843555" y="6392942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23075523" y="6315692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54" name="矩形 53"/>
          <p:cNvSpPr/>
          <p:nvPr/>
        </p:nvSpPr>
        <p:spPr>
          <a:xfrm>
            <a:off x="13652855" y="579496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6400908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399383" y="683363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917564" y="2564100"/>
            <a:ext cx="972747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28800" hangingPunct="1">
              <a:defRPr/>
            </a:pPr>
            <a:r>
              <a:rPr lang="en-US" sz="7200" b="1" kern="1200" dirty="0">
                <a:solidFill>
                  <a:srgbClr val="FF0000"/>
                </a:solidFill>
                <a:latin typeface="Calibri"/>
              </a:rPr>
              <a:t>Proactive loss recovery</a:t>
            </a:r>
          </a:p>
        </p:txBody>
      </p:sp>
      <p:sp>
        <p:nvSpPr>
          <p:cNvPr id="65" name="矩形 64"/>
          <p:cNvSpPr/>
          <p:nvPr/>
        </p:nvSpPr>
        <p:spPr>
          <a:xfrm>
            <a:off x="7321577" y="869144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10300318" y="7114468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402606" y="7268206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“Worst” sub-flow</a:t>
            </a:r>
          </a:p>
        </p:txBody>
      </p:sp>
      <p:cxnSp>
        <p:nvCxnSpPr>
          <p:cNvPr id="72" name="直接箭头连接符 71"/>
          <p:cNvCxnSpPr/>
          <p:nvPr/>
        </p:nvCxnSpPr>
        <p:spPr>
          <a:xfrm flipH="1" flipV="1">
            <a:off x="10300318" y="9047427"/>
            <a:ext cx="196732" cy="656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191792" y="9323012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“Best” sub-flow</a:t>
            </a:r>
          </a:p>
        </p:txBody>
      </p:sp>
      <p:sp>
        <p:nvSpPr>
          <p:cNvPr id="74" name="矩形 73"/>
          <p:cNvSpPr/>
          <p:nvPr/>
        </p:nvSpPr>
        <p:spPr>
          <a:xfrm>
            <a:off x="5994814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067238" y="6792244"/>
            <a:ext cx="2749376" cy="519236"/>
            <a:chOff x="2103113" y="1973580"/>
            <a:chExt cx="496396" cy="260169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6378225" y="8784982"/>
            <a:ext cx="1364610" cy="223624"/>
            <a:chOff x="2103113" y="1973580"/>
            <a:chExt cx="496396" cy="260169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7378261" y="8051638"/>
            <a:ext cx="775070" cy="99578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AE421-C8B1-42B4-A252-8A2B056CC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7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0023 L 4.16667E-7 0.00046 L 0.26706 -0.00162 C 0.53073 -0.00556 0.19987 -0.00764 0.51732 -0.00347 C 0.54961 0.00671 0.53411 0.00324 0.597 -0.00162 C 0.59818 -0.00185 0.59909 -0.00417 0.60013 -0.00533 C 0.60078 -0.00718 0.60156 -0.00903 0.60221 -0.01088 C 0.60365 -0.01574 0.60456 -0.0213 0.60638 -0.0257 L 0.61055 -0.03681 C 0.6112 -0.03866 0.61211 -0.04028 0.61263 -0.04236 C 0.61289 -0.04421 0.61302 -0.0463 0.61367 -0.04792 C 0.61484 -0.05185 0.61693 -0.05486 0.61784 -0.05903 C 0.61927 -0.06713 0.61849 -0.06273 0.62005 -0.07199 C 0.61953 -0.07824 0.62005 -0.08472 0.61888 -0.09051 C 0.61836 -0.09283 0.61654 -0.09283 0.61575 -0.09421 C 0.61445 -0.09653 0.61276 -0.10209 0.61263 -0.10533 C 0.61224 -0.11158 0.61263 -0.11783 0.61263 -0.12384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-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4" grpId="0" animBg="1"/>
      <p:bldP spid="74" grpId="1" animBg="1"/>
      <p:bldP spid="6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5490360" y="3454400"/>
            <a:ext cx="77252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Receiver</a:t>
            </a:r>
          </a:p>
        </p:txBody>
      </p:sp>
      <p:sp>
        <p:nvSpPr>
          <p:cNvPr id="62" name="矩形 61"/>
          <p:cNvSpPr/>
          <p:nvPr/>
        </p:nvSpPr>
        <p:spPr>
          <a:xfrm>
            <a:off x="4593760" y="345440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MPTCP</a:t>
            </a:r>
          </a:p>
        </p:txBody>
      </p:sp>
      <p:sp>
        <p:nvSpPr>
          <p:cNvPr id="6" name="矩形 5"/>
          <p:cNvSpPr/>
          <p:nvPr/>
        </p:nvSpPr>
        <p:spPr>
          <a:xfrm>
            <a:off x="7811573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7811573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7811573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sp>
        <p:nvSpPr>
          <p:cNvPr id="10" name="矩形 9"/>
          <p:cNvSpPr/>
          <p:nvPr/>
        </p:nvSpPr>
        <p:spPr>
          <a:xfrm>
            <a:off x="16385165" y="495996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5165" y="664860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12" name="矩形 11"/>
          <p:cNvSpPr/>
          <p:nvPr/>
        </p:nvSpPr>
        <p:spPr>
          <a:xfrm>
            <a:off x="16385165" y="853076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025053" y="517570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025052" y="686433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1025053" y="874059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37" y="3272213"/>
            <a:ext cx="3185750" cy="751041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91806" y="6792244"/>
            <a:ext cx="2224808" cy="519236"/>
            <a:chOff x="2103113" y="1973580"/>
            <a:chExt cx="496396" cy="26016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847110" y="517569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40918" y="698492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6378225" y="8784982"/>
            <a:ext cx="1364610" cy="223624"/>
            <a:chOff x="2103113" y="1973580"/>
            <a:chExt cx="496396" cy="260169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6847111" y="539143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6833319" y="720065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847111" y="728446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73915" y="738873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64215" y="533037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64215" y="713610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666399" y="901510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1641487" y="6344234"/>
            <a:ext cx="775070" cy="9957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P3</a:t>
            </a:r>
          </a:p>
        </p:txBody>
      </p:sp>
      <p:sp>
        <p:nvSpPr>
          <p:cNvPr id="15" name="矩形 14"/>
          <p:cNvSpPr/>
          <p:nvPr/>
        </p:nvSpPr>
        <p:spPr>
          <a:xfrm>
            <a:off x="20762713" y="6372108"/>
            <a:ext cx="775070" cy="995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P4</a:t>
            </a:r>
          </a:p>
        </p:txBody>
      </p:sp>
      <p:sp>
        <p:nvSpPr>
          <p:cNvPr id="16" name="矩形 15"/>
          <p:cNvSpPr/>
          <p:nvPr/>
        </p:nvSpPr>
        <p:spPr>
          <a:xfrm>
            <a:off x="19843555" y="6392942"/>
            <a:ext cx="775070" cy="9957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P5</a:t>
            </a:r>
          </a:p>
        </p:txBody>
      </p:sp>
      <p:sp>
        <p:nvSpPr>
          <p:cNvPr id="17" name="矩形 16"/>
          <p:cNvSpPr/>
          <p:nvPr/>
        </p:nvSpPr>
        <p:spPr>
          <a:xfrm>
            <a:off x="23075523" y="6315692"/>
            <a:ext cx="775070" cy="9957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P1</a:t>
            </a:r>
          </a:p>
        </p:txBody>
      </p:sp>
      <p:sp>
        <p:nvSpPr>
          <p:cNvPr id="54" name="矩形 53"/>
          <p:cNvSpPr/>
          <p:nvPr/>
        </p:nvSpPr>
        <p:spPr>
          <a:xfrm>
            <a:off x="13652855" y="579496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3463249" y="506538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6400908" y="683657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399383" y="683363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8698908" y="6247613"/>
            <a:ext cx="360604" cy="400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8864487" y="5447014"/>
            <a:ext cx="3613518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Retransmit after an RTO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A03CA-4F44-4534-9322-B0C48F426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9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1055430" y="359103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r>
              <a:rPr lang="en-US" dirty="0"/>
              <a:t>: Path Selection</a:t>
            </a:r>
          </a:p>
        </p:txBody>
      </p:sp>
      <p:sp>
        <p:nvSpPr>
          <p:cNvPr id="6" name="矩形 5"/>
          <p:cNvSpPr/>
          <p:nvPr/>
        </p:nvSpPr>
        <p:spPr>
          <a:xfrm>
            <a:off x="4273243" y="509659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4273243" y="678523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4273243" y="866739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86723" y="531233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486722" y="700096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486723" y="887722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07" y="3408843"/>
            <a:ext cx="3185750" cy="7510418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3308780" y="531232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3802588" y="712155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3308781" y="552806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3294989" y="733728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3308781" y="742109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335585" y="752536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125885" y="546700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125885" y="727273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3128069" y="915173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54" name="矩形 53"/>
          <p:cNvSpPr/>
          <p:nvPr/>
        </p:nvSpPr>
        <p:spPr>
          <a:xfrm>
            <a:off x="10114525" y="593159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24919" y="520201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2862578" y="697320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861053" y="697026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6761988" y="7251098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864276" y="7404836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“Worst” sub-flow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28908" y="6928874"/>
            <a:ext cx="2749376" cy="519236"/>
            <a:chOff x="2103113" y="1973580"/>
            <a:chExt cx="496396" cy="260169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2839895" y="8921612"/>
            <a:ext cx="1364610" cy="223624"/>
            <a:chOff x="2103113" y="1973580"/>
            <a:chExt cx="496396" cy="260169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内容占位符 2"/>
          <p:cNvSpPr>
            <a:spLocks noGrp="1"/>
          </p:cNvSpPr>
          <p:nvPr>
            <p:ph idx="1"/>
          </p:nvPr>
        </p:nvSpPr>
        <p:spPr>
          <a:xfrm>
            <a:off x="15371146" y="4570850"/>
            <a:ext cx="8538720" cy="3519500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“Worst”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Sub-flow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un-</a:t>
            </a:r>
            <a:r>
              <a:rPr kumimoji="1" lang="en-US" altLang="zh-CN" dirty="0" err="1"/>
              <a:t>ACKed</a:t>
            </a:r>
            <a:r>
              <a:rPr kumimoji="1" lang="en-US" altLang="zh-CN" dirty="0"/>
              <a:t> data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baseline="-25000" dirty="0"/>
          </a:p>
          <a:p>
            <a:endParaRPr lang="en-US" dirty="0"/>
          </a:p>
        </p:txBody>
      </p:sp>
      <p:cxnSp>
        <p:nvCxnSpPr>
          <p:cNvPr id="79" name="直接箭头连接符 69"/>
          <p:cNvCxnSpPr>
            <a:endCxn id="54" idx="3"/>
          </p:cNvCxnSpPr>
          <p:nvPr/>
        </p:nvCxnSpPr>
        <p:spPr>
          <a:xfrm flipH="1">
            <a:off x="10889594" y="6297226"/>
            <a:ext cx="963868" cy="132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11250200" y="5705602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Un-</a:t>
            </a:r>
            <a:r>
              <a:rPr lang="en-US" sz="4000" b="1" kern="1200" dirty="0" err="1">
                <a:solidFill>
                  <a:srgbClr val="FF0000"/>
                </a:solidFill>
                <a:latin typeface="Segoe UI" panose="020B0502040204020203" pitchFamily="34" charset="0"/>
              </a:rPr>
              <a:t>ACKed</a:t>
            </a:r>
            <a:r>
              <a:rPr lang="en-US" sz="4000" b="1" kern="1200" dirty="0">
                <a:solidFill>
                  <a:srgbClr val="FF0000"/>
                </a:solidFill>
                <a:latin typeface="Segoe UI" panose="020B0502040204020203" pitchFamily="34" charset="0"/>
              </a:rPr>
              <a:t> data</a:t>
            </a:r>
          </a:p>
        </p:txBody>
      </p:sp>
      <p:sp>
        <p:nvSpPr>
          <p:cNvPr id="90" name="矩形 89"/>
          <p:cNvSpPr/>
          <p:nvPr/>
        </p:nvSpPr>
        <p:spPr>
          <a:xfrm>
            <a:off x="14215565" y="1421472"/>
            <a:ext cx="6763522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Possibility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of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encountering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loss</a:t>
            </a:r>
            <a:endParaRPr lang="en-US" sz="4000" kern="12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5459" y="3014468"/>
            <a:ext cx="8856174" cy="872248"/>
          </a:xfrm>
          <a:prstGeom prst="rect">
            <a:avLst/>
          </a:prstGeom>
        </p:spPr>
      </p:pic>
      <p:cxnSp>
        <p:nvCxnSpPr>
          <p:cNvPr id="89" name="直接箭头连接符 14"/>
          <p:cNvCxnSpPr/>
          <p:nvPr/>
        </p:nvCxnSpPr>
        <p:spPr>
          <a:xfrm flipH="1">
            <a:off x="14215564" y="2370856"/>
            <a:ext cx="787372" cy="643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C387F-683B-4E0F-B867-5F2A78C59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1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0" grpId="0"/>
      <p:bldP spid="9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1055430" y="3591030"/>
            <a:ext cx="6937840" cy="777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defTabSz="1828800" hangingPunct="1">
              <a:defRPr/>
            </a:pP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Sender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r>
              <a:rPr lang="en-US" dirty="0"/>
              <a:t>: Path Selection</a:t>
            </a:r>
          </a:p>
        </p:txBody>
      </p:sp>
      <p:sp>
        <p:nvSpPr>
          <p:cNvPr id="6" name="矩形 5"/>
          <p:cNvSpPr/>
          <p:nvPr/>
        </p:nvSpPr>
        <p:spPr>
          <a:xfrm>
            <a:off x="4273243" y="5096596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SF1</a:t>
            </a:r>
          </a:p>
        </p:txBody>
      </p:sp>
      <p:sp>
        <p:nvSpPr>
          <p:cNvPr id="8" name="矩形 7"/>
          <p:cNvSpPr/>
          <p:nvPr/>
        </p:nvSpPr>
        <p:spPr>
          <a:xfrm>
            <a:off x="4273243" y="6785232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SF2</a:t>
            </a:r>
          </a:p>
        </p:txBody>
      </p:sp>
      <p:sp>
        <p:nvSpPr>
          <p:cNvPr id="9" name="矩形 8"/>
          <p:cNvSpPr/>
          <p:nvPr/>
        </p:nvSpPr>
        <p:spPr>
          <a:xfrm>
            <a:off x="4273243" y="8667394"/>
            <a:ext cx="3021886" cy="431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828800" hangingPunct="1"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SF3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86723" y="5312330"/>
            <a:ext cx="5281734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486722" y="7000966"/>
            <a:ext cx="5281732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486723" y="8877228"/>
            <a:ext cx="5281730" cy="59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07" y="3408843"/>
            <a:ext cx="3185750" cy="7510418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3308780" y="5312329"/>
            <a:ext cx="908256" cy="215734"/>
            <a:chOff x="2103113" y="1973580"/>
            <a:chExt cx="496396" cy="26016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3802588" y="7121551"/>
            <a:ext cx="415708" cy="215734"/>
            <a:chOff x="2103113" y="1973580"/>
            <a:chExt cx="496396" cy="26016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/>
          <p:cNvCxnSpPr/>
          <p:nvPr/>
        </p:nvCxnSpPr>
        <p:spPr>
          <a:xfrm flipV="1">
            <a:off x="3308781" y="5528064"/>
            <a:ext cx="414170" cy="1758936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3294989" y="7337287"/>
            <a:ext cx="329482" cy="3352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3308781" y="7421094"/>
            <a:ext cx="315690" cy="124630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335585" y="7525360"/>
            <a:ext cx="225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32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200" kern="1200" baseline="-25000" dirty="0" err="1">
                <a:solidFill>
                  <a:prstClr val="black"/>
                </a:solidFill>
                <a:latin typeface="Calibri"/>
              </a:rPr>
              <a:t>total</a:t>
            </a:r>
            <a:endParaRPr lang="en-US" sz="3200" kern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125885" y="5467001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125885" y="7272737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3128069" y="9151739"/>
            <a:ext cx="225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2400" kern="1200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54" name="矩形 53"/>
          <p:cNvSpPr/>
          <p:nvPr/>
        </p:nvSpPr>
        <p:spPr>
          <a:xfrm>
            <a:off x="10114525" y="5931592"/>
            <a:ext cx="775070" cy="99578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2800" kern="1200" dirty="0">
                <a:solidFill>
                  <a:prstClr val="white"/>
                </a:solidFill>
                <a:latin typeface="Calibri"/>
              </a:rPr>
              <a:t>P2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24919" y="5202010"/>
            <a:ext cx="13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Calibri"/>
              </a:rPr>
              <a:t>Lost</a:t>
            </a:r>
          </a:p>
        </p:txBody>
      </p:sp>
      <p:sp>
        <p:nvSpPr>
          <p:cNvPr id="3" name="矩形 2"/>
          <p:cNvSpPr/>
          <p:nvPr/>
        </p:nvSpPr>
        <p:spPr>
          <a:xfrm>
            <a:off x="2862578" y="6973203"/>
            <a:ext cx="308308" cy="39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861053" y="6970269"/>
            <a:ext cx="298402" cy="2464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6761988" y="7251098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864276" y="7404836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“Worst” sub-flow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28908" y="6928874"/>
            <a:ext cx="2749376" cy="519236"/>
            <a:chOff x="2103113" y="1973580"/>
            <a:chExt cx="496396" cy="260169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2839895" y="8921612"/>
            <a:ext cx="1364610" cy="223624"/>
            <a:chOff x="2103113" y="1973580"/>
            <a:chExt cx="496396" cy="260169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2103113" y="2233749"/>
              <a:ext cx="4963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2103113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2599509" y="1973580"/>
              <a:ext cx="0" cy="260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内容占位符 2"/>
          <p:cNvSpPr>
            <a:spLocks noGrp="1"/>
          </p:cNvSpPr>
          <p:nvPr>
            <p:ph idx="1"/>
          </p:nvPr>
        </p:nvSpPr>
        <p:spPr>
          <a:xfrm>
            <a:off x="15371146" y="4570850"/>
            <a:ext cx="8538720" cy="3519500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“Worst”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Sub-flow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un-</a:t>
            </a:r>
            <a:r>
              <a:rPr kumimoji="1" lang="en-US" altLang="zh-CN" dirty="0" err="1"/>
              <a:t>ACKed</a:t>
            </a:r>
            <a:r>
              <a:rPr kumimoji="1" lang="en-US" altLang="zh-CN" dirty="0"/>
              <a:t> data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baseline="-25000" dirty="0"/>
          </a:p>
          <a:p>
            <a:endParaRPr lang="en-US" dirty="0"/>
          </a:p>
        </p:txBody>
      </p:sp>
      <p:sp>
        <p:nvSpPr>
          <p:cNvPr id="90" name="矩形 89"/>
          <p:cNvSpPr/>
          <p:nvPr/>
        </p:nvSpPr>
        <p:spPr>
          <a:xfrm>
            <a:off x="14215565" y="1421472"/>
            <a:ext cx="6763522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Possibility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of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encountering</a:t>
            </a:r>
            <a:r>
              <a:rPr lang="zh-CN" altLang="en-US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loss</a:t>
            </a:r>
            <a:endParaRPr lang="en-US" sz="4000" kern="12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5459" y="3014468"/>
            <a:ext cx="8856174" cy="872248"/>
          </a:xfrm>
          <a:prstGeom prst="rect">
            <a:avLst/>
          </a:prstGeom>
        </p:spPr>
      </p:pic>
      <p:cxnSp>
        <p:nvCxnSpPr>
          <p:cNvPr id="89" name="直接箭头连接符 14"/>
          <p:cNvCxnSpPr/>
          <p:nvPr/>
        </p:nvCxnSpPr>
        <p:spPr>
          <a:xfrm flipH="1">
            <a:off x="14215564" y="2370856"/>
            <a:ext cx="787372" cy="643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内容占位符 2"/>
          <p:cNvSpPr txBox="1">
            <a:spLocks/>
          </p:cNvSpPr>
          <p:nvPr/>
        </p:nvSpPr>
        <p:spPr>
          <a:xfrm>
            <a:off x="15371146" y="8340202"/>
            <a:ext cx="9573800" cy="351950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1700" indent="-901700" defTabSz="1828800">
              <a:spcBef>
                <a:spcPts val="2000"/>
              </a:spcBef>
              <a:defRPr/>
            </a:pPr>
            <a:r>
              <a:rPr kumimoji="1" lang="en-US" altLang="zh-CN" sz="5600" b="1" dirty="0">
                <a:solidFill>
                  <a:prstClr val="black"/>
                </a:solidFill>
              </a:rPr>
              <a:t>“Best” </a:t>
            </a:r>
            <a:r>
              <a:rPr kumimoji="1" lang="en-US" altLang="zh-CN" sz="5600" dirty="0">
                <a:solidFill>
                  <a:prstClr val="black"/>
                </a:solidFill>
              </a:rPr>
              <a:t>Sub-flow</a:t>
            </a:r>
            <a:endParaRPr kumimoji="1" lang="zh-CN" altLang="en-US" sz="5600" dirty="0">
              <a:solidFill>
                <a:prstClr val="black"/>
              </a:solidFill>
            </a:endParaRPr>
          </a:p>
          <a:p>
            <a:pPr marL="1800226" lvl="1" indent="-901700" defTabSz="1828800">
              <a:spcBef>
                <a:spcPts val="1000"/>
              </a:spcBef>
              <a:defRPr/>
            </a:pPr>
            <a:r>
              <a:rPr kumimoji="1" lang="en-US" altLang="zh-CN" sz="4800" dirty="0">
                <a:solidFill>
                  <a:prstClr val="black"/>
                </a:solidFill>
              </a:rPr>
              <a:t>With</a:t>
            </a:r>
            <a:r>
              <a:rPr kumimoji="1" lang="zh-CN" altLang="en-US" sz="4800" dirty="0">
                <a:solidFill>
                  <a:prstClr val="black"/>
                </a:solidFill>
              </a:rPr>
              <a:t> </a:t>
            </a:r>
            <a:r>
              <a:rPr kumimoji="1" lang="en-US" altLang="zh-CN" sz="4800" dirty="0">
                <a:solidFill>
                  <a:prstClr val="black"/>
                </a:solidFill>
              </a:rPr>
              <a:t>spare CWND</a:t>
            </a:r>
          </a:p>
          <a:p>
            <a:pPr marL="1800226" lvl="1" indent="-901700" defTabSz="1828800">
              <a:spcBef>
                <a:spcPts val="1000"/>
              </a:spcBef>
              <a:defRPr/>
            </a:pPr>
            <a:r>
              <a:rPr kumimoji="1" lang="en-US" altLang="zh-CN" sz="4800" dirty="0">
                <a:solidFill>
                  <a:prstClr val="black"/>
                </a:solidFill>
              </a:rPr>
              <a:t>Least</a:t>
            </a:r>
            <a:r>
              <a:rPr kumimoji="1" lang="zh-CN" altLang="en-US" sz="4800" dirty="0">
                <a:solidFill>
                  <a:prstClr val="black"/>
                </a:solidFill>
              </a:rPr>
              <a:t> </a:t>
            </a:r>
            <a:r>
              <a:rPr kumimoji="1" lang="en-US" altLang="zh-CN" sz="4800" dirty="0">
                <a:solidFill>
                  <a:prstClr val="black"/>
                </a:solidFill>
              </a:rPr>
              <a:t>likely</a:t>
            </a:r>
            <a:r>
              <a:rPr kumimoji="1" lang="zh-CN" altLang="en-US" sz="4800" dirty="0">
                <a:solidFill>
                  <a:prstClr val="black"/>
                </a:solidFill>
              </a:rPr>
              <a:t> </a:t>
            </a:r>
            <a:r>
              <a:rPr kumimoji="1" lang="en-US" altLang="zh-CN" sz="4800" dirty="0">
                <a:solidFill>
                  <a:prstClr val="black"/>
                </a:solidFill>
              </a:rPr>
              <a:t>having</a:t>
            </a:r>
            <a:r>
              <a:rPr kumimoji="1" lang="zh-CN" altLang="en-US" sz="4800" dirty="0">
                <a:solidFill>
                  <a:prstClr val="black"/>
                </a:solidFill>
              </a:rPr>
              <a:t> </a:t>
            </a:r>
            <a:r>
              <a:rPr kumimoji="1" lang="en-US" altLang="zh-CN" sz="4800" dirty="0">
                <a:solidFill>
                  <a:prstClr val="black"/>
                </a:solidFill>
              </a:rPr>
              <a:t>loss</a:t>
            </a:r>
            <a:endParaRPr lang="en-US" sz="4800" dirty="0">
              <a:solidFill>
                <a:prstClr val="black"/>
              </a:solidFill>
            </a:endParaRPr>
          </a:p>
        </p:txBody>
      </p:sp>
      <p:cxnSp>
        <p:nvCxnSpPr>
          <p:cNvPr id="50" name="直接箭头连接符 69"/>
          <p:cNvCxnSpPr/>
          <p:nvPr/>
        </p:nvCxnSpPr>
        <p:spPr>
          <a:xfrm flipH="1" flipV="1">
            <a:off x="3793315" y="5372852"/>
            <a:ext cx="1576638" cy="1008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590996" y="5793320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Spare</a:t>
            </a:r>
            <a:r>
              <a:rPr lang="zh-CN" altLang="en-US" sz="4000" b="1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b="1" kern="1200" dirty="0">
                <a:solidFill>
                  <a:srgbClr val="FF0000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CWND</a:t>
            </a:r>
            <a:endParaRPr lang="en-US" sz="4000" b="1" kern="12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cxnSp>
        <p:nvCxnSpPr>
          <p:cNvPr id="57" name="直接箭头连接符 69"/>
          <p:cNvCxnSpPr/>
          <p:nvPr/>
        </p:nvCxnSpPr>
        <p:spPr>
          <a:xfrm flipH="1">
            <a:off x="3941072" y="6445056"/>
            <a:ext cx="1438164" cy="2432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69"/>
          <p:cNvCxnSpPr/>
          <p:nvPr/>
        </p:nvCxnSpPr>
        <p:spPr>
          <a:xfrm flipV="1">
            <a:off x="6189478" y="9277482"/>
            <a:ext cx="61472" cy="49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291766" y="9431220"/>
            <a:ext cx="4610516" cy="11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“</a:t>
            </a:r>
            <a:r>
              <a:rPr lang="en-US" altLang="zh-CN" sz="4000" b="1" kern="1200" dirty="0">
                <a:solidFill>
                  <a:prstClr val="black"/>
                </a:solidFill>
                <a:latin typeface="Segoe UI" panose="020B0502040204020203" pitchFamily="34" charset="0"/>
                <a:ea typeface="宋体" panose="02010600030101010101" pitchFamily="2" charset="-122"/>
              </a:rPr>
              <a:t>Best</a:t>
            </a:r>
            <a:r>
              <a:rPr lang="en-US" sz="4000" b="1" kern="1200" dirty="0">
                <a:solidFill>
                  <a:prstClr val="black"/>
                </a:solidFill>
                <a:latin typeface="Segoe UI" panose="020B0502040204020203" pitchFamily="34" charset="0"/>
              </a:rPr>
              <a:t>” sub-flow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14DAF-B2BE-4E57-9993-617B0F473F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9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6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FUSO</a:t>
            </a:r>
            <a:r>
              <a:rPr lang="zh-CN" altLang="en-US" dirty="0"/>
              <a:t> </a:t>
            </a:r>
            <a:r>
              <a:rPr lang="en-US" dirty="0"/>
              <a:t>in 1 Slide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3182" y="8974665"/>
            <a:ext cx="21031200" cy="41656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(spare CWND) &amp;&amp; (no new data)</a:t>
            </a:r>
          </a:p>
          <a:p>
            <a:pPr lvl="1"/>
            <a:r>
              <a:rPr lang="en-US" dirty="0"/>
              <a:t>Utilize the transmission opportunity to proactively recover</a:t>
            </a:r>
          </a:p>
          <a:p>
            <a:pPr lvl="1"/>
            <a:r>
              <a:rPr lang="en-US" dirty="0"/>
              <a:t>Use “good” paths to help “bad” paths</a:t>
            </a:r>
          </a:p>
          <a:p>
            <a:r>
              <a:rPr lang="en-US" dirty="0"/>
              <a:t>Multi-path diversity offers many transmission opportunities</a:t>
            </a:r>
            <a:endParaRPr lang="zh-CN" altLang="en-US" dirty="0"/>
          </a:p>
          <a:p>
            <a:pPr lvl="1"/>
            <a:r>
              <a:rPr lang="en-US" altLang="zh-CN" dirty="0"/>
              <a:t>“Good”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spare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32" y="2254618"/>
            <a:ext cx="19726040" cy="66399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DCE0-9652-4651-9179-9F0824EDE9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5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Implemented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kernel;</a:t>
            </a:r>
            <a:r>
              <a:rPr kumimoji="1" lang="zh-CN" altLang="en-US" dirty="0"/>
              <a:t> </a:t>
            </a:r>
            <a:r>
              <a:rPr kumimoji="1" lang="en-US" altLang="zh-CN" dirty="0"/>
              <a:t>~900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499" y="4444908"/>
            <a:ext cx="15121002" cy="8355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56650-88FD-4CF8-BD4A-05DB6146AD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59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24D74-344D-4185-89B9-D5750336D785}"/>
              </a:ext>
            </a:extLst>
          </p:cNvPr>
          <p:cNvSpPr/>
          <p:nvPr/>
        </p:nvSpPr>
        <p:spPr>
          <a:xfrm>
            <a:off x="2589016" y="3513870"/>
            <a:ext cx="101783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en-US" sz="4800" kern="1200" dirty="0">
                <a:solidFill>
                  <a:prstClr val="black"/>
                </a:solidFill>
                <a:latin typeface="Calibri"/>
                <a:hlinkClick r:id="rId4"/>
              </a:rPr>
              <a:t>https://github.com/1989chenguo/FUSO</a:t>
            </a:r>
            <a:endParaRPr lang="en-US" sz="4800" kern="1200" dirty="0">
              <a:solidFill>
                <a:prstClr val="black"/>
              </a:solidFill>
              <a:latin typeface="Calibri"/>
            </a:endParaRPr>
          </a:p>
          <a:p>
            <a:pPr algn="l" defTabSz="1828800" hangingPunct="1"/>
            <a:endParaRPr lang="en-US" sz="4800" kern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8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he right rate is import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right rate is important</a:t>
            </a:r>
          </a:p>
        </p:txBody>
      </p:sp>
      <p:sp>
        <p:nvSpPr>
          <p:cNvPr id="214" name="Rate &gt; available capacity …"/>
          <p:cNvSpPr txBox="1"/>
          <p:nvPr/>
        </p:nvSpPr>
        <p:spPr>
          <a:xfrm>
            <a:off x="6616036" y="3512343"/>
            <a:ext cx="804439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Rate </a:t>
            </a:r>
            <a:r>
              <a:rPr b="1">
                <a:solidFill>
                  <a:schemeClr val="accent4"/>
                </a:solidFill>
              </a:rPr>
              <a:t>&gt;</a:t>
            </a:r>
            <a:r>
              <a:t> available capacity …</a:t>
            </a:r>
          </a:p>
        </p:txBody>
      </p:sp>
      <p:sp>
        <p:nvSpPr>
          <p:cNvPr id="215" name="Packet loss and delay"/>
          <p:cNvSpPr txBox="1"/>
          <p:nvPr/>
        </p:nvSpPr>
        <p:spPr>
          <a:xfrm>
            <a:off x="8454063" y="4869656"/>
            <a:ext cx="63328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Packet loss and delay</a:t>
            </a:r>
          </a:p>
        </p:txBody>
      </p:sp>
      <p:sp>
        <p:nvSpPr>
          <p:cNvPr id="216" name="Unfair capacity distribution"/>
          <p:cNvSpPr txBox="1"/>
          <p:nvPr/>
        </p:nvSpPr>
        <p:spPr>
          <a:xfrm>
            <a:off x="8712187" y="5968007"/>
            <a:ext cx="760256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Unfair capacity distribution</a:t>
            </a:r>
          </a:p>
        </p:txBody>
      </p:sp>
      <p:grpSp>
        <p:nvGrpSpPr>
          <p:cNvPr id="219" name="成组"/>
          <p:cNvGrpSpPr/>
          <p:nvPr/>
        </p:nvGrpSpPr>
        <p:grpSpPr>
          <a:xfrm>
            <a:off x="6616036" y="7887890"/>
            <a:ext cx="10338304" cy="2306837"/>
            <a:chOff x="116390" y="2976"/>
            <a:chExt cx="10338302" cy="2306835"/>
          </a:xfrm>
        </p:grpSpPr>
        <p:sp>
          <p:nvSpPr>
            <p:cNvPr id="217" name="Rate &lt; available capacity …"/>
            <p:cNvSpPr txBox="1"/>
            <p:nvPr/>
          </p:nvSpPr>
          <p:spPr>
            <a:xfrm>
              <a:off x="116390" y="2976"/>
              <a:ext cx="8044397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Rate </a:t>
              </a:r>
              <a:r>
                <a:rPr b="1">
                  <a:solidFill>
                    <a:schemeClr val="accent4"/>
                  </a:solidFill>
                </a:rPr>
                <a:t>&lt;</a:t>
              </a:r>
              <a:r>
                <a:t> available capacity …</a:t>
              </a:r>
            </a:p>
          </p:txBody>
        </p:sp>
        <p:sp>
          <p:nvSpPr>
            <p:cNvPr id="218" name="Inefficient use of the network"/>
            <p:cNvSpPr txBox="1"/>
            <p:nvPr/>
          </p:nvSpPr>
          <p:spPr>
            <a:xfrm>
              <a:off x="2215891" y="1404937"/>
              <a:ext cx="82388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Inefficient use of the network</a:t>
              </a:r>
            </a:p>
          </p:txBody>
        </p:sp>
      </p:grpSp>
      <p:sp>
        <p:nvSpPr>
          <p:cNvPr id="220" name="BUT available capacity is unpredictable!"/>
          <p:cNvSpPr txBox="1"/>
          <p:nvPr/>
        </p:nvSpPr>
        <p:spPr>
          <a:xfrm>
            <a:off x="4344788" y="11309311"/>
            <a:ext cx="15694423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BUT available capacity is unpredictable!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0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b="1" dirty="0"/>
              <a:t>Evaluation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09ACD-16A1-4193-8E06-3BFB4CBE51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347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912534"/>
            <a:ext cx="18440400" cy="677333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Network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1Gbps</a:t>
            </a:r>
            <a:r>
              <a:rPr kumimoji="1" lang="zh-CN" altLang="en-US" dirty="0"/>
              <a:t> </a:t>
            </a:r>
            <a:r>
              <a:rPr kumimoji="1" lang="en-US" altLang="zh-CN" dirty="0"/>
              <a:t>fabric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1Gbps</a:t>
            </a:r>
            <a:r>
              <a:rPr kumimoji="1" lang="zh-CN" altLang="en-US" dirty="0"/>
              <a:t> </a:t>
            </a:r>
            <a:r>
              <a:rPr kumimoji="1" lang="en-US" altLang="zh-CN" dirty="0"/>
              <a:t>hosts; ECMP routing; ECN</a:t>
            </a:r>
            <a:r>
              <a:rPr kumimoji="1" lang="zh-CN" altLang="en-US" dirty="0"/>
              <a:t> </a:t>
            </a:r>
            <a:r>
              <a:rPr kumimoji="1" lang="en-US" altLang="zh-CN" dirty="0"/>
              <a:t>enabled</a:t>
            </a:r>
            <a:endParaRPr kumimoji="1" lang="zh-CN" altLang="en-US" dirty="0"/>
          </a:p>
          <a:p>
            <a:r>
              <a:rPr kumimoji="1" lang="en-US" altLang="zh-CN" dirty="0"/>
              <a:t>TCP</a:t>
            </a:r>
            <a:endParaRPr kumimoji="1" lang="zh-CN" altLang="en-US" dirty="0"/>
          </a:p>
          <a:p>
            <a:pPr lvl="1"/>
            <a:r>
              <a:rPr kumimoji="1" lang="en-US" altLang="zh-CN" dirty="0" err="1"/>
              <a:t>Init_cwnd</a:t>
            </a:r>
            <a:r>
              <a:rPr kumimoji="1" lang="en-US" altLang="zh-CN" dirty="0"/>
              <a:t>=16;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min_RTO</a:t>
            </a:r>
            <a:r>
              <a:rPr kumimoji="1" lang="en-US" altLang="zh-CN" dirty="0"/>
              <a:t>=5ms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8" y="7128285"/>
            <a:ext cx="22522068" cy="57119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BE4D8-4101-4B24-A2E1-8E5F967DD4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61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4747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004605" y="6872122"/>
            <a:ext cx="15996554" cy="4838378"/>
            <a:chOff x="2700673" y="1372902"/>
            <a:chExt cx="7998277" cy="2419189"/>
          </a:xfrm>
        </p:grpSpPr>
        <p:grpSp>
          <p:nvGrpSpPr>
            <p:cNvPr id="7" name="组 6"/>
            <p:cNvGrpSpPr/>
            <p:nvPr/>
          </p:nvGrpSpPr>
          <p:grpSpPr>
            <a:xfrm>
              <a:off x="2700673" y="1372902"/>
              <a:ext cx="7205327" cy="2419189"/>
              <a:chOff x="2700673" y="1372902"/>
              <a:chExt cx="7205327" cy="2419189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0673" y="1679910"/>
                <a:ext cx="7205327" cy="2112181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2419" y="1372902"/>
                <a:ext cx="6580208" cy="270757"/>
              </a:xfrm>
              <a:prstGeom prst="rect">
                <a:avLst/>
              </a:prstGeom>
            </p:spPr>
          </p:pic>
        </p:grpSp>
        <p:cxnSp>
          <p:nvCxnSpPr>
            <p:cNvPr id="25" name="直接箭头连接符 5"/>
            <p:cNvCxnSpPr/>
            <p:nvPr/>
          </p:nvCxnSpPr>
          <p:spPr>
            <a:xfrm>
              <a:off x="10127541" y="2034824"/>
              <a:ext cx="0" cy="105147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47"/>
            <p:cNvSpPr/>
            <p:nvPr/>
          </p:nvSpPr>
          <p:spPr>
            <a:xfrm>
              <a:off x="2895601" y="1970953"/>
              <a:ext cx="1944460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0" defTabSz="1828800" hangingPunct="1">
                <a:defRPr/>
              </a:pPr>
              <a:r>
                <a:rPr lang="en-US" altLang="zh-CN" sz="40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</a:t>
              </a:r>
              <a:r>
                <a:rPr lang="en-US" altLang="zh-CN" sz="4000" b="1" kern="1200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</a:t>
              </a:r>
              <a:r>
                <a:rPr lang="en-US" altLang="zh-CN" sz="40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FCT</a:t>
              </a:r>
            </a:p>
          </p:txBody>
        </p:sp>
        <p:sp>
          <p:nvSpPr>
            <p:cNvPr id="24" name="矩形 47"/>
            <p:cNvSpPr/>
            <p:nvPr/>
          </p:nvSpPr>
          <p:spPr>
            <a:xfrm>
              <a:off x="6391491" y="1919636"/>
              <a:ext cx="238345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0" defTabSz="1828800" hangingPunct="1">
                <a:defRPr/>
              </a:pPr>
              <a:r>
                <a:rPr lang="en-US" altLang="zh-CN" sz="40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 of flows encountering timeout</a:t>
              </a:r>
            </a:p>
          </p:txBody>
        </p:sp>
        <p:sp>
          <p:nvSpPr>
            <p:cNvPr id="26" name="文本框 6"/>
            <p:cNvSpPr txBox="1"/>
            <p:nvPr/>
          </p:nvSpPr>
          <p:spPr>
            <a:xfrm>
              <a:off x="9803271" y="3068022"/>
              <a:ext cx="895679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better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loss</a:t>
            </a:r>
          </a:p>
          <a:p>
            <a:pPr lvl="1"/>
            <a:r>
              <a:rPr lang="en-US" dirty="0"/>
              <a:t>Random-drop</a:t>
            </a:r>
          </a:p>
          <a:p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303179" y="8724221"/>
            <a:ext cx="3177722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altLang="zh-CN" sz="5600" b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Fast</a:t>
            </a:r>
            <a:endParaRPr lang="en-US" sz="5600" kern="12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0" name="直接箭头连接符 14"/>
          <p:cNvCxnSpPr/>
          <p:nvPr/>
        </p:nvCxnSpPr>
        <p:spPr>
          <a:xfrm flipV="1">
            <a:off x="12170166" y="10333498"/>
            <a:ext cx="506492" cy="1571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507994" y="11989810"/>
            <a:ext cx="8372080" cy="57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99</a:t>
            </a:r>
            <a:r>
              <a:rPr lang="en-US" altLang="zh-CN" sz="4000" b="1" kern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 </a:t>
            </a: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FCT up to ~82.3%</a:t>
            </a: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19"/>
          <p:cNvCxnSpPr/>
          <p:nvPr/>
        </p:nvCxnSpPr>
        <p:spPr>
          <a:xfrm flipV="1">
            <a:off x="19975065" y="10993898"/>
            <a:ext cx="270794" cy="911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6199070" y="11905486"/>
            <a:ext cx="7551988" cy="663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the timeout flows up to 100%</a:t>
            </a: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52"/>
          <p:cNvSpPr/>
          <p:nvPr/>
        </p:nvSpPr>
        <p:spPr>
          <a:xfrm>
            <a:off x="9597492" y="9944720"/>
            <a:ext cx="7551988" cy="663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lum bright="49000" contrast="-59000"/>
          </a:blip>
          <a:stretch>
            <a:fillRect/>
          </a:stretch>
        </p:blipFill>
        <p:spPr>
          <a:xfrm>
            <a:off x="12588810" y="711038"/>
            <a:ext cx="8393160" cy="4472104"/>
          </a:xfrm>
          <a:prstGeom prst="rect">
            <a:avLst/>
          </a:prstGeom>
          <a:noFill/>
        </p:spPr>
      </p:pic>
      <p:cxnSp>
        <p:nvCxnSpPr>
          <p:cNvPr id="37" name="直接箭头连接符 19"/>
          <p:cNvCxnSpPr/>
          <p:nvPr/>
        </p:nvCxnSpPr>
        <p:spPr>
          <a:xfrm flipH="1">
            <a:off x="17989013" y="457310"/>
            <a:ext cx="958558" cy="431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52"/>
          <p:cNvSpPr/>
          <p:nvPr/>
        </p:nvSpPr>
        <p:spPr>
          <a:xfrm>
            <a:off x="18633762" y="330242"/>
            <a:ext cx="3814680" cy="53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rate:</a:t>
            </a:r>
          </a:p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0.125%-4%</a:t>
            </a:r>
          </a:p>
        </p:txBody>
      </p:sp>
      <p:sp>
        <p:nvSpPr>
          <p:cNvPr id="46" name="矩形 12"/>
          <p:cNvSpPr/>
          <p:nvPr/>
        </p:nvSpPr>
        <p:spPr>
          <a:xfrm>
            <a:off x="14209930" y="4589894"/>
            <a:ext cx="4616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0" defTabSz="1828800" hangingPunct="1">
              <a:defRPr/>
            </a:pP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Latency-sensitive </a:t>
            </a:r>
            <a:endParaRPr lang="zh-CN" altLang="en-US" sz="3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marL="914400" lvl="1" indent="0" defTabSz="1828800" hangingPunct="1">
              <a:defRPr/>
            </a:pP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flows</a:t>
            </a:r>
          </a:p>
        </p:txBody>
      </p:sp>
      <p:sp>
        <p:nvSpPr>
          <p:cNvPr id="63" name="Freeform 62"/>
          <p:cNvSpPr/>
          <p:nvPr/>
        </p:nvSpPr>
        <p:spPr>
          <a:xfrm>
            <a:off x="15900400" y="3047723"/>
            <a:ext cx="1803400" cy="330478"/>
          </a:xfrm>
          <a:custGeom>
            <a:avLst/>
            <a:gdLst>
              <a:gd name="connsiteX0" fmla="*/ 0 w 901700"/>
              <a:gd name="connsiteY0" fmla="*/ 165239 h 165239"/>
              <a:gd name="connsiteX1" fmla="*/ 457200 w 901700"/>
              <a:gd name="connsiteY1" fmla="*/ 139 h 165239"/>
              <a:gd name="connsiteX2" fmla="*/ 901700 w 901700"/>
              <a:gd name="connsiteY2" fmla="*/ 139839 h 16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700" h="165239">
                <a:moveTo>
                  <a:pt x="0" y="165239"/>
                </a:moveTo>
                <a:cubicBezTo>
                  <a:pt x="153458" y="84805"/>
                  <a:pt x="306917" y="4372"/>
                  <a:pt x="457200" y="139"/>
                </a:cubicBezTo>
                <a:cubicBezTo>
                  <a:pt x="607483" y="-4094"/>
                  <a:pt x="874183" y="89039"/>
                  <a:pt x="901700" y="139839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15976600" y="3657601"/>
            <a:ext cx="1676400" cy="128362"/>
          </a:xfrm>
          <a:custGeom>
            <a:avLst/>
            <a:gdLst>
              <a:gd name="connsiteX0" fmla="*/ 0 w 838200"/>
              <a:gd name="connsiteY0" fmla="*/ 12700 h 64181"/>
              <a:gd name="connsiteX1" fmla="*/ 838200 w 838200"/>
              <a:gd name="connsiteY1" fmla="*/ 0 h 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200" h="64181">
                <a:moveTo>
                  <a:pt x="0" y="12700"/>
                </a:moveTo>
                <a:cubicBezTo>
                  <a:pt x="336550" y="59266"/>
                  <a:pt x="673100" y="105833"/>
                  <a:pt x="838200" y="0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5849600" y="4114800"/>
            <a:ext cx="1879600" cy="130772"/>
          </a:xfrm>
          <a:custGeom>
            <a:avLst/>
            <a:gdLst>
              <a:gd name="connsiteX0" fmla="*/ 0 w 939800"/>
              <a:gd name="connsiteY0" fmla="*/ 0 h 65386"/>
              <a:gd name="connsiteX1" fmla="*/ 939800 w 939800"/>
              <a:gd name="connsiteY1" fmla="*/ 38100 h 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9800" h="65386">
                <a:moveTo>
                  <a:pt x="0" y="0"/>
                </a:moveTo>
                <a:cubicBezTo>
                  <a:pt x="393700" y="48683"/>
                  <a:pt x="787400" y="97367"/>
                  <a:pt x="939800" y="38100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16103600" y="3433703"/>
            <a:ext cx="1498600" cy="71498"/>
          </a:xfrm>
          <a:custGeom>
            <a:avLst/>
            <a:gdLst>
              <a:gd name="connsiteX0" fmla="*/ 0 w 749300"/>
              <a:gd name="connsiteY0" fmla="*/ 35749 h 35749"/>
              <a:gd name="connsiteX1" fmla="*/ 749300 w 749300"/>
              <a:gd name="connsiteY1" fmla="*/ 23049 h 3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300" h="35749">
                <a:moveTo>
                  <a:pt x="0" y="35749"/>
                </a:moveTo>
                <a:cubicBezTo>
                  <a:pt x="303741" y="7174"/>
                  <a:pt x="607483" y="-21401"/>
                  <a:pt x="749300" y="23049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41F8EF-99BC-4DCD-822A-36151F773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1" grpId="0"/>
      <p:bldP spid="5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170618" y="8117064"/>
            <a:ext cx="15995884" cy="4047610"/>
            <a:chOff x="2703224" y="4554232"/>
            <a:chExt cx="7997942" cy="2023805"/>
          </a:xfrm>
        </p:grpSpPr>
        <p:pic>
          <p:nvPicPr>
            <p:cNvPr id="32" name="图片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3224" y="4554232"/>
              <a:ext cx="7202776" cy="2023805"/>
            </a:xfrm>
            <a:prstGeom prst="rect">
              <a:avLst/>
            </a:prstGeom>
          </p:spPr>
        </p:pic>
        <p:cxnSp>
          <p:nvCxnSpPr>
            <p:cNvPr id="30" name="直接箭头连接符 5"/>
            <p:cNvCxnSpPr/>
            <p:nvPr/>
          </p:nvCxnSpPr>
          <p:spPr>
            <a:xfrm>
              <a:off x="10129757" y="4666639"/>
              <a:ext cx="0" cy="105147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6"/>
            <p:cNvSpPr txBox="1"/>
            <p:nvPr/>
          </p:nvSpPr>
          <p:spPr>
            <a:xfrm>
              <a:off x="9805487" y="5699837"/>
              <a:ext cx="895679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better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49000" contrast="-59000"/>
          </a:blip>
          <a:stretch>
            <a:fillRect/>
          </a:stretch>
        </p:blipFill>
        <p:spPr>
          <a:xfrm>
            <a:off x="12588169" y="617375"/>
            <a:ext cx="8391854" cy="4471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Congestion loss</a:t>
            </a:r>
          </a:p>
          <a:p>
            <a:pPr lvl="1"/>
            <a:r>
              <a:rPr lang="en-US" dirty="0" err="1"/>
              <a:t>Incast</a:t>
            </a:r>
            <a:endParaRPr lang="en-US" dirty="0"/>
          </a:p>
          <a:p>
            <a:endParaRPr lang="en-US" dirty="0"/>
          </a:p>
        </p:txBody>
      </p:sp>
      <p:sp>
        <p:nvSpPr>
          <p:cNvPr id="46" name="矩形 12"/>
          <p:cNvSpPr/>
          <p:nvPr/>
        </p:nvSpPr>
        <p:spPr>
          <a:xfrm>
            <a:off x="13800619" y="5154206"/>
            <a:ext cx="5755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0" defTabSz="1828800" hangingPunct="1">
              <a:defRPr/>
            </a:pPr>
            <a:r>
              <a:rPr lang="en-US" altLang="zh-CN" sz="3600" kern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Concurrent responses</a:t>
            </a:r>
            <a:endParaRPr lang="en-US" altLang="zh-CN" sz="3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35" name="直接箭头连接符 40"/>
          <p:cNvCxnSpPr>
            <a:stCxn id="36" idx="2"/>
          </p:cNvCxnSpPr>
          <p:nvPr/>
        </p:nvCxnSpPr>
        <p:spPr>
          <a:xfrm>
            <a:off x="16135760" y="7992375"/>
            <a:ext cx="1085440" cy="2452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55"/>
          <p:cNvSpPr/>
          <p:nvPr/>
        </p:nvSpPr>
        <p:spPr>
          <a:xfrm>
            <a:off x="12425853" y="7329162"/>
            <a:ext cx="7419814" cy="663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Performs the best</a:t>
            </a:r>
          </a:p>
        </p:txBody>
      </p:sp>
      <p:sp>
        <p:nvSpPr>
          <p:cNvPr id="39" name="文本框 60"/>
          <p:cNvSpPr txBox="1"/>
          <p:nvPr/>
        </p:nvSpPr>
        <p:spPr>
          <a:xfrm>
            <a:off x="1676400" y="8874006"/>
            <a:ext cx="3177724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>
              <a:defRPr/>
            </a:pPr>
            <a:r>
              <a:rPr lang="en-US" altLang="zh-CN" sz="5600" b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Cautious</a:t>
            </a:r>
            <a:endParaRPr lang="en-US" sz="56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3096568" y="4483511"/>
            <a:ext cx="7358736" cy="649058"/>
          </a:xfrm>
          <a:custGeom>
            <a:avLst/>
            <a:gdLst>
              <a:gd name="connsiteX0" fmla="*/ 0 w 3679368"/>
              <a:gd name="connsiteY0" fmla="*/ 0 h 324529"/>
              <a:gd name="connsiteX1" fmla="*/ 1946787 w 3679368"/>
              <a:gd name="connsiteY1" fmla="*/ 324464 h 324529"/>
              <a:gd name="connsiteX2" fmla="*/ 3672348 w 3679368"/>
              <a:gd name="connsiteY2" fmla="*/ 29497 h 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9368" h="324529">
                <a:moveTo>
                  <a:pt x="0" y="0"/>
                </a:moveTo>
                <a:cubicBezTo>
                  <a:pt x="667364" y="159774"/>
                  <a:pt x="1334729" y="319548"/>
                  <a:pt x="1946787" y="324464"/>
                </a:cubicBezTo>
                <a:cubicBezTo>
                  <a:pt x="2558845" y="329380"/>
                  <a:pt x="3782961" y="56536"/>
                  <a:pt x="3672348" y="29497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4335432" y="4041058"/>
            <a:ext cx="5960244" cy="622872"/>
          </a:xfrm>
          <a:custGeom>
            <a:avLst/>
            <a:gdLst>
              <a:gd name="connsiteX0" fmla="*/ 0 w 2980122"/>
              <a:gd name="connsiteY0" fmla="*/ 0 h 477256"/>
              <a:gd name="connsiteX1" fmla="*/ 1327355 w 2980122"/>
              <a:gd name="connsiteY1" fmla="*/ 471948 h 477256"/>
              <a:gd name="connsiteX2" fmla="*/ 2979174 w 2980122"/>
              <a:gd name="connsiteY2" fmla="*/ 235974 h 4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0122" h="477256">
                <a:moveTo>
                  <a:pt x="0" y="0"/>
                </a:moveTo>
                <a:cubicBezTo>
                  <a:pt x="415413" y="216309"/>
                  <a:pt x="830826" y="432619"/>
                  <a:pt x="1327355" y="471948"/>
                </a:cubicBezTo>
                <a:cubicBezTo>
                  <a:pt x="1823884" y="511277"/>
                  <a:pt x="3018503" y="322006"/>
                  <a:pt x="2979174" y="23597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5574297" y="2971975"/>
            <a:ext cx="4483514" cy="868706"/>
          </a:xfrm>
          <a:custGeom>
            <a:avLst/>
            <a:gdLst>
              <a:gd name="connsiteX0" fmla="*/ 0 w 2359742"/>
              <a:gd name="connsiteY0" fmla="*/ 333129 h 665329"/>
              <a:gd name="connsiteX1" fmla="*/ 1047136 w 2359742"/>
              <a:gd name="connsiteY1" fmla="*/ 8664 h 665329"/>
              <a:gd name="connsiteX2" fmla="*/ 2359742 w 2359742"/>
              <a:gd name="connsiteY2" fmla="*/ 642845 h 66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742" h="665329">
                <a:moveTo>
                  <a:pt x="0" y="333129"/>
                </a:moveTo>
                <a:cubicBezTo>
                  <a:pt x="326923" y="145087"/>
                  <a:pt x="653846" y="-42955"/>
                  <a:pt x="1047136" y="8664"/>
                </a:cubicBezTo>
                <a:cubicBezTo>
                  <a:pt x="1440426" y="60283"/>
                  <a:pt x="2131142" y="802619"/>
                  <a:pt x="2359742" y="642845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7963541" y="4070560"/>
            <a:ext cx="2094270" cy="212572"/>
          </a:xfrm>
          <a:custGeom>
            <a:avLst/>
            <a:gdLst>
              <a:gd name="connsiteX0" fmla="*/ 0 w 1047135"/>
              <a:gd name="connsiteY0" fmla="*/ 44245 h 301631"/>
              <a:gd name="connsiteX1" fmla="*/ 530942 w 1047135"/>
              <a:gd name="connsiteY1" fmla="*/ 280219 h 301631"/>
              <a:gd name="connsiteX2" fmla="*/ 1047135 w 1047135"/>
              <a:gd name="connsiteY2" fmla="*/ 0 h 30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7135" h="301631">
                <a:moveTo>
                  <a:pt x="0" y="44245"/>
                </a:moveTo>
                <a:cubicBezTo>
                  <a:pt x="178210" y="165919"/>
                  <a:pt x="356420" y="287593"/>
                  <a:pt x="530942" y="280219"/>
                </a:cubicBezTo>
                <a:cubicBezTo>
                  <a:pt x="705465" y="272845"/>
                  <a:pt x="978309" y="427703"/>
                  <a:pt x="1047135" y="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9172906" y="3066764"/>
            <a:ext cx="1268360" cy="592204"/>
          </a:xfrm>
          <a:custGeom>
            <a:avLst/>
            <a:gdLst>
              <a:gd name="connsiteX0" fmla="*/ 0 w 486697"/>
              <a:gd name="connsiteY0" fmla="*/ 295419 h 354413"/>
              <a:gd name="connsiteX1" fmla="*/ 265471 w 486697"/>
              <a:gd name="connsiteY1" fmla="*/ 451 h 354413"/>
              <a:gd name="connsiteX2" fmla="*/ 486697 w 486697"/>
              <a:gd name="connsiteY2" fmla="*/ 354413 h 35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697" h="354413">
                <a:moveTo>
                  <a:pt x="0" y="295419"/>
                </a:moveTo>
                <a:cubicBezTo>
                  <a:pt x="92177" y="143019"/>
                  <a:pt x="184355" y="-9381"/>
                  <a:pt x="265471" y="451"/>
                </a:cubicBezTo>
                <a:cubicBezTo>
                  <a:pt x="346587" y="10283"/>
                  <a:pt x="349045" y="162684"/>
                  <a:pt x="486697" y="354413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FD538-6C70-4E4D-968D-8A7F7FA29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07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676401" y="2870201"/>
            <a:ext cx="11390714" cy="9199670"/>
          </a:xfrm>
        </p:spPr>
        <p:txBody>
          <a:bodyPr/>
          <a:lstStyle/>
          <a:p>
            <a:r>
              <a:rPr lang="en-US" dirty="0"/>
              <a:t>Failure loss &amp; Congestion loss</a:t>
            </a:r>
          </a:p>
          <a:p>
            <a:pPr lvl="1"/>
            <a:r>
              <a:rPr lang="en-US" dirty="0"/>
              <a:t>From failure-loss-dominated to congestion-loss-dominated</a:t>
            </a:r>
          </a:p>
        </p:txBody>
      </p:sp>
      <p:sp>
        <p:nvSpPr>
          <p:cNvPr id="34" name="矩形 52"/>
          <p:cNvSpPr/>
          <p:nvPr/>
        </p:nvSpPr>
        <p:spPr>
          <a:xfrm>
            <a:off x="9597492" y="9353272"/>
            <a:ext cx="7551988" cy="663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lum bright="49000" contrast="-59000"/>
          </a:blip>
          <a:stretch>
            <a:fillRect/>
          </a:stretch>
        </p:blipFill>
        <p:spPr>
          <a:xfrm>
            <a:off x="13749954" y="711038"/>
            <a:ext cx="8393160" cy="4472104"/>
          </a:xfrm>
          <a:prstGeom prst="rect">
            <a:avLst/>
          </a:prstGeom>
          <a:noFill/>
        </p:spPr>
      </p:pic>
      <p:cxnSp>
        <p:nvCxnSpPr>
          <p:cNvPr id="37" name="直接箭头连接符 19"/>
          <p:cNvCxnSpPr/>
          <p:nvPr/>
        </p:nvCxnSpPr>
        <p:spPr>
          <a:xfrm flipH="1">
            <a:off x="19150157" y="457310"/>
            <a:ext cx="958558" cy="431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52"/>
          <p:cNvSpPr/>
          <p:nvPr/>
        </p:nvSpPr>
        <p:spPr>
          <a:xfrm>
            <a:off x="19794906" y="330242"/>
            <a:ext cx="3814680" cy="53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rate:</a:t>
            </a:r>
          </a:p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</a:p>
        </p:txBody>
      </p:sp>
      <p:sp>
        <p:nvSpPr>
          <p:cNvPr id="46" name="矩形 12"/>
          <p:cNvSpPr/>
          <p:nvPr/>
        </p:nvSpPr>
        <p:spPr>
          <a:xfrm>
            <a:off x="14042488" y="2154208"/>
            <a:ext cx="671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0" defTabSz="1828800" hangingPunct="1">
              <a:defRPr/>
            </a:pP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Latency-sensitive flows</a:t>
            </a:r>
          </a:p>
        </p:txBody>
      </p:sp>
      <p:sp>
        <p:nvSpPr>
          <p:cNvPr id="63" name="Freeform 62"/>
          <p:cNvSpPr/>
          <p:nvPr/>
        </p:nvSpPr>
        <p:spPr>
          <a:xfrm>
            <a:off x="17061544" y="3047723"/>
            <a:ext cx="1803400" cy="330478"/>
          </a:xfrm>
          <a:custGeom>
            <a:avLst/>
            <a:gdLst>
              <a:gd name="connsiteX0" fmla="*/ 0 w 901700"/>
              <a:gd name="connsiteY0" fmla="*/ 165239 h 165239"/>
              <a:gd name="connsiteX1" fmla="*/ 457200 w 901700"/>
              <a:gd name="connsiteY1" fmla="*/ 139 h 165239"/>
              <a:gd name="connsiteX2" fmla="*/ 901700 w 901700"/>
              <a:gd name="connsiteY2" fmla="*/ 139839 h 16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700" h="165239">
                <a:moveTo>
                  <a:pt x="0" y="165239"/>
                </a:moveTo>
                <a:cubicBezTo>
                  <a:pt x="153458" y="84805"/>
                  <a:pt x="306917" y="4372"/>
                  <a:pt x="457200" y="139"/>
                </a:cubicBezTo>
                <a:cubicBezTo>
                  <a:pt x="607483" y="-4094"/>
                  <a:pt x="874183" y="89039"/>
                  <a:pt x="901700" y="139839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17137744" y="3657601"/>
            <a:ext cx="1676400" cy="128362"/>
          </a:xfrm>
          <a:custGeom>
            <a:avLst/>
            <a:gdLst>
              <a:gd name="connsiteX0" fmla="*/ 0 w 838200"/>
              <a:gd name="connsiteY0" fmla="*/ 12700 h 64181"/>
              <a:gd name="connsiteX1" fmla="*/ 838200 w 838200"/>
              <a:gd name="connsiteY1" fmla="*/ 0 h 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200" h="64181">
                <a:moveTo>
                  <a:pt x="0" y="12700"/>
                </a:moveTo>
                <a:cubicBezTo>
                  <a:pt x="336550" y="59266"/>
                  <a:pt x="673100" y="105833"/>
                  <a:pt x="838200" y="0"/>
                </a:cubicBezTo>
              </a:path>
            </a:pathLst>
          </a:cu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7010744" y="4114800"/>
            <a:ext cx="1879600" cy="130772"/>
          </a:xfrm>
          <a:custGeom>
            <a:avLst/>
            <a:gdLst>
              <a:gd name="connsiteX0" fmla="*/ 0 w 939800"/>
              <a:gd name="connsiteY0" fmla="*/ 0 h 65386"/>
              <a:gd name="connsiteX1" fmla="*/ 939800 w 939800"/>
              <a:gd name="connsiteY1" fmla="*/ 38100 h 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9800" h="65386">
                <a:moveTo>
                  <a:pt x="0" y="0"/>
                </a:moveTo>
                <a:cubicBezTo>
                  <a:pt x="393700" y="48683"/>
                  <a:pt x="787400" y="97367"/>
                  <a:pt x="939800" y="38100"/>
                </a:cubicBezTo>
              </a:path>
            </a:pathLst>
          </a:cu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17264744" y="3433703"/>
            <a:ext cx="1498600" cy="71498"/>
          </a:xfrm>
          <a:custGeom>
            <a:avLst/>
            <a:gdLst>
              <a:gd name="connsiteX0" fmla="*/ 0 w 749300"/>
              <a:gd name="connsiteY0" fmla="*/ 35749 h 35749"/>
              <a:gd name="connsiteX1" fmla="*/ 749300 w 749300"/>
              <a:gd name="connsiteY1" fmla="*/ 23049 h 3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300" h="35749">
                <a:moveTo>
                  <a:pt x="0" y="35749"/>
                </a:moveTo>
                <a:cubicBezTo>
                  <a:pt x="303741" y="7174"/>
                  <a:pt x="607483" y="-21401"/>
                  <a:pt x="749300" y="23049"/>
                </a:cubicBezTo>
              </a:path>
            </a:pathLst>
          </a:cu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8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158" y="6405071"/>
            <a:ext cx="16095912" cy="5697126"/>
          </a:xfrm>
          <a:prstGeom prst="rect">
            <a:avLst/>
          </a:prstGeom>
        </p:spPr>
      </p:pic>
      <p:cxnSp>
        <p:nvCxnSpPr>
          <p:cNvPr id="29" name="直接箭头连接符 40"/>
          <p:cNvCxnSpPr>
            <a:stCxn id="30" idx="0"/>
          </p:cNvCxnSpPr>
          <p:nvPr/>
        </p:nvCxnSpPr>
        <p:spPr>
          <a:xfrm flipH="1" flipV="1">
            <a:off x="11205029" y="9579429"/>
            <a:ext cx="2544926" cy="2457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8"/>
          <p:cNvSpPr/>
          <p:nvPr/>
        </p:nvSpPr>
        <p:spPr>
          <a:xfrm>
            <a:off x="9352126" y="12037394"/>
            <a:ext cx="8795656" cy="110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 to various loss condition</a:t>
            </a:r>
          </a:p>
        </p:txBody>
      </p:sp>
      <p:cxnSp>
        <p:nvCxnSpPr>
          <p:cNvPr id="31" name="直接箭头连接符 42"/>
          <p:cNvCxnSpPr>
            <a:stCxn id="30" idx="0"/>
          </p:cNvCxnSpPr>
          <p:nvPr/>
        </p:nvCxnSpPr>
        <p:spPr>
          <a:xfrm flipV="1">
            <a:off x="13749954" y="9863678"/>
            <a:ext cx="3650128" cy="2173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5"/>
          <p:cNvCxnSpPr/>
          <p:nvPr/>
        </p:nvCxnSpPr>
        <p:spPr>
          <a:xfrm>
            <a:off x="21470186" y="7761443"/>
            <a:ext cx="0" cy="21029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6"/>
          <p:cNvSpPr txBox="1"/>
          <p:nvPr/>
        </p:nvSpPr>
        <p:spPr>
          <a:xfrm>
            <a:off x="20821647" y="9827839"/>
            <a:ext cx="179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defRPr/>
            </a:pP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better</a:t>
            </a:r>
          </a:p>
        </p:txBody>
      </p:sp>
      <p:sp>
        <p:nvSpPr>
          <p:cNvPr id="41" name="矩形 15"/>
          <p:cNvSpPr/>
          <p:nvPr/>
        </p:nvSpPr>
        <p:spPr>
          <a:xfrm>
            <a:off x="14533984" y="4423572"/>
            <a:ext cx="6018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0" defTabSz="1828800" hangingPunct="1">
              <a:defRPr/>
            </a:pP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Background</a:t>
            </a:r>
            <a:r>
              <a:rPr lang="zh-CN" altLang="en-US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long</a:t>
            </a:r>
            <a:r>
              <a:rPr lang="zh-CN" altLang="en-US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flows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62BA5-3DFD-423B-94A3-1DC0409756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91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Larger-scale Simulations</a:t>
            </a:r>
            <a:endParaRPr kumimoji="1"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1676401" y="2904067"/>
            <a:ext cx="7788834" cy="1000511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Simulation settings</a:t>
            </a:r>
          </a:p>
          <a:p>
            <a:pPr lvl="1"/>
            <a:r>
              <a:rPr kumimoji="1" lang="en-US" altLang="zh-CN" dirty="0"/>
              <a:t>NS2 simulator; 3-layer, 4-port </a:t>
            </a:r>
            <a:r>
              <a:rPr kumimoji="1" lang="en-US" altLang="zh-CN" dirty="0" err="1"/>
              <a:t>FatTree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40Gbps fabric, 10Gbps host; 64 hosts, 20 switches</a:t>
            </a:r>
          </a:p>
          <a:p>
            <a:pPr lvl="1"/>
            <a:r>
              <a:rPr kumimoji="1" lang="en-US" altLang="zh-CN" dirty="0"/>
              <a:t>Empirical failure generation</a:t>
            </a:r>
          </a:p>
          <a:p>
            <a:endParaRPr kumimoji="1" lang="zh-CN" altLang="en-US" dirty="0"/>
          </a:p>
        </p:txBody>
      </p:sp>
      <p:grpSp>
        <p:nvGrpSpPr>
          <p:cNvPr id="57" name="组合 56"/>
          <p:cNvGrpSpPr/>
          <p:nvPr/>
        </p:nvGrpSpPr>
        <p:grpSpPr>
          <a:xfrm>
            <a:off x="10506012" y="4138837"/>
            <a:ext cx="13175612" cy="8744116"/>
            <a:chOff x="5253006" y="2069418"/>
            <a:chExt cx="6587806" cy="437205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lum/>
            </a:blip>
            <a:stretch>
              <a:fillRect/>
            </a:stretch>
          </p:blipFill>
          <p:spPr>
            <a:xfrm>
              <a:off x="5873762" y="2069418"/>
              <a:ext cx="5773469" cy="3409872"/>
            </a:xfrm>
            <a:prstGeom prst="rect">
              <a:avLst/>
            </a:prstGeom>
            <a:noFill/>
          </p:spPr>
        </p:pic>
        <p:sp>
          <p:nvSpPr>
            <p:cNvPr id="25" name="矩形 12"/>
            <p:cNvSpPr/>
            <p:nvPr/>
          </p:nvSpPr>
          <p:spPr>
            <a:xfrm>
              <a:off x="5253006" y="5415422"/>
              <a:ext cx="2603044" cy="600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0" defTabSz="1828800" hangingPunct="1">
                <a:defRPr/>
              </a:pPr>
              <a:r>
                <a:rPr lang="en-US" altLang="zh-CN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Latency-sensitive flows</a:t>
              </a:r>
            </a:p>
          </p:txBody>
        </p:sp>
        <p:sp>
          <p:nvSpPr>
            <p:cNvPr id="26" name="Freeform 62"/>
            <p:cNvSpPr/>
            <p:nvPr/>
          </p:nvSpPr>
          <p:spPr>
            <a:xfrm>
              <a:off x="7614746" y="5613317"/>
              <a:ext cx="2600872" cy="293304"/>
            </a:xfrm>
            <a:custGeom>
              <a:avLst/>
              <a:gdLst>
                <a:gd name="connsiteX0" fmla="*/ 0 w 901700"/>
                <a:gd name="connsiteY0" fmla="*/ 165239 h 165239"/>
                <a:gd name="connsiteX1" fmla="*/ 457200 w 901700"/>
                <a:gd name="connsiteY1" fmla="*/ 139 h 165239"/>
                <a:gd name="connsiteX2" fmla="*/ 901700 w 901700"/>
                <a:gd name="connsiteY2" fmla="*/ 139839 h 16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700" h="165239">
                  <a:moveTo>
                    <a:pt x="0" y="165239"/>
                  </a:moveTo>
                  <a:cubicBezTo>
                    <a:pt x="153458" y="84805"/>
                    <a:pt x="306917" y="4372"/>
                    <a:pt x="457200" y="139"/>
                  </a:cubicBezTo>
                  <a:cubicBezTo>
                    <a:pt x="607483" y="-4094"/>
                    <a:pt x="874183" y="89039"/>
                    <a:pt x="901700" y="139839"/>
                  </a:cubicBezTo>
                </a:path>
              </a:pathLst>
            </a:cu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Freeform 64"/>
            <p:cNvSpPr/>
            <p:nvPr/>
          </p:nvSpPr>
          <p:spPr>
            <a:xfrm>
              <a:off x="7711056" y="5996578"/>
              <a:ext cx="2417712" cy="113923"/>
            </a:xfrm>
            <a:custGeom>
              <a:avLst/>
              <a:gdLst>
                <a:gd name="connsiteX0" fmla="*/ 0 w 838200"/>
                <a:gd name="connsiteY0" fmla="*/ 12700 h 64181"/>
                <a:gd name="connsiteX1" fmla="*/ 838200 w 838200"/>
                <a:gd name="connsiteY1" fmla="*/ 0 h 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00" h="64181">
                  <a:moveTo>
                    <a:pt x="0" y="12700"/>
                  </a:moveTo>
                  <a:cubicBezTo>
                    <a:pt x="336550" y="59266"/>
                    <a:pt x="673100" y="105833"/>
                    <a:pt x="838200" y="0"/>
                  </a:cubicBezTo>
                </a:path>
              </a:pathLst>
            </a:cu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Freeform 65"/>
            <p:cNvSpPr/>
            <p:nvPr/>
          </p:nvSpPr>
          <p:spPr>
            <a:xfrm>
              <a:off x="7554420" y="6224244"/>
              <a:ext cx="2710767" cy="116062"/>
            </a:xfrm>
            <a:custGeom>
              <a:avLst/>
              <a:gdLst>
                <a:gd name="connsiteX0" fmla="*/ 0 w 939800"/>
                <a:gd name="connsiteY0" fmla="*/ 0 h 65386"/>
                <a:gd name="connsiteX1" fmla="*/ 939800 w 939800"/>
                <a:gd name="connsiteY1" fmla="*/ 38100 h 6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0" h="65386">
                  <a:moveTo>
                    <a:pt x="0" y="0"/>
                  </a:moveTo>
                  <a:cubicBezTo>
                    <a:pt x="393700" y="48683"/>
                    <a:pt x="787400" y="97367"/>
                    <a:pt x="939800" y="38100"/>
                  </a:cubicBezTo>
                </a:path>
              </a:pathLst>
            </a:cu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Freeform 66"/>
            <p:cNvSpPr/>
            <p:nvPr/>
          </p:nvSpPr>
          <p:spPr>
            <a:xfrm>
              <a:off x="7856050" y="5906665"/>
              <a:ext cx="2161288" cy="63455"/>
            </a:xfrm>
            <a:custGeom>
              <a:avLst/>
              <a:gdLst>
                <a:gd name="connsiteX0" fmla="*/ 0 w 749300"/>
                <a:gd name="connsiteY0" fmla="*/ 35749 h 35749"/>
                <a:gd name="connsiteX1" fmla="*/ 749300 w 749300"/>
                <a:gd name="connsiteY1" fmla="*/ 23049 h 3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300" h="35749">
                  <a:moveTo>
                    <a:pt x="0" y="35749"/>
                  </a:moveTo>
                  <a:cubicBezTo>
                    <a:pt x="303741" y="7174"/>
                    <a:pt x="607483" y="-21401"/>
                    <a:pt x="749300" y="23049"/>
                  </a:cubicBezTo>
                </a:path>
              </a:pathLst>
            </a:cu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endParaRPr lang="en-US" sz="360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矩形 15"/>
            <p:cNvSpPr/>
            <p:nvPr/>
          </p:nvSpPr>
          <p:spPr>
            <a:xfrm>
              <a:off x="9761817" y="5841311"/>
              <a:ext cx="2078995" cy="600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0" defTabSz="1828800" hangingPunct="1">
                <a:defRPr/>
              </a:pPr>
              <a:r>
                <a:rPr lang="en-US" altLang="zh-CN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Background</a:t>
              </a:r>
              <a:r>
                <a:rPr lang="zh-CN" altLang="en-US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long</a:t>
              </a:r>
              <a:r>
                <a:rPr lang="zh-CN" altLang="en-US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600" kern="12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flows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996511" y="5352288"/>
            <a:ext cx="3977490" cy="4867628"/>
            <a:chOff x="4998255" y="2676144"/>
            <a:chExt cx="1988745" cy="2433814"/>
          </a:xfrm>
        </p:grpSpPr>
        <p:cxnSp>
          <p:nvCxnSpPr>
            <p:cNvPr id="31" name="直接箭头连接符 40"/>
            <p:cNvCxnSpPr/>
            <p:nvPr/>
          </p:nvCxnSpPr>
          <p:spPr>
            <a:xfrm>
              <a:off x="6257644" y="2980518"/>
              <a:ext cx="412097" cy="1384587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8"/>
            <p:cNvSpPr/>
            <p:nvPr/>
          </p:nvSpPr>
          <p:spPr>
            <a:xfrm>
              <a:off x="4998255" y="2703023"/>
              <a:ext cx="1277850" cy="554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defRPr/>
              </a:pPr>
              <a:r>
                <a:rPr lang="en-US" sz="40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Random failure</a:t>
              </a:r>
            </a:p>
          </p:txBody>
        </p:sp>
        <p:cxnSp>
          <p:nvCxnSpPr>
            <p:cNvPr id="33" name="直接箭头连接符 42"/>
            <p:cNvCxnSpPr>
              <a:stCxn id="32" idx="3"/>
            </p:cNvCxnSpPr>
            <p:nvPr/>
          </p:nvCxnSpPr>
          <p:spPr>
            <a:xfrm flipV="1">
              <a:off x="6276105" y="2676144"/>
              <a:ext cx="710895" cy="304374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40"/>
            <p:cNvCxnSpPr/>
            <p:nvPr/>
          </p:nvCxnSpPr>
          <p:spPr>
            <a:xfrm>
              <a:off x="6257644" y="2980518"/>
              <a:ext cx="102815" cy="212944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14B25-6B1A-4680-B2CD-D5541BCD8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7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480439" y="6366280"/>
            <a:ext cx="22697262" cy="5058712"/>
            <a:chOff x="740219" y="3183140"/>
            <a:chExt cx="11348631" cy="252935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19" y="3183140"/>
              <a:ext cx="10308650" cy="2529356"/>
            </a:xfrm>
            <a:prstGeom prst="rect">
              <a:avLst/>
            </a:prstGeom>
          </p:spPr>
        </p:pic>
        <p:cxnSp>
          <p:nvCxnSpPr>
            <p:cNvPr id="17" name="直接箭头连接符 5"/>
            <p:cNvCxnSpPr/>
            <p:nvPr/>
          </p:nvCxnSpPr>
          <p:spPr>
            <a:xfrm>
              <a:off x="11517441" y="3619777"/>
              <a:ext cx="0" cy="105147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6"/>
            <p:cNvSpPr txBox="1"/>
            <p:nvPr/>
          </p:nvSpPr>
          <p:spPr>
            <a:xfrm>
              <a:off x="11193171" y="4652975"/>
              <a:ext cx="895679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defRPr/>
              </a:pPr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better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Larger-scale Simulations</a:t>
            </a:r>
            <a:endParaRPr kumimoji="1"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1676401" y="2904067"/>
            <a:ext cx="21358482" cy="373379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Simulation settings</a:t>
            </a:r>
          </a:p>
          <a:p>
            <a:pPr lvl="1"/>
            <a:r>
              <a:rPr kumimoji="1" lang="en-US" altLang="zh-CN" dirty="0"/>
              <a:t>NS2 simulator; 3-layer, 4-port </a:t>
            </a:r>
            <a:r>
              <a:rPr kumimoji="1" lang="en-US" altLang="zh-CN" dirty="0" err="1"/>
              <a:t>FatTree</a:t>
            </a:r>
            <a:r>
              <a:rPr kumimoji="1" lang="en-US" altLang="zh-CN" dirty="0"/>
              <a:t> fabric</a:t>
            </a:r>
          </a:p>
          <a:p>
            <a:pPr lvl="1"/>
            <a:r>
              <a:rPr kumimoji="1" lang="en-US" altLang="zh-CN" dirty="0"/>
              <a:t>40Gbps fabric, 10Gbps host; 64 hosts, 20 switches</a:t>
            </a:r>
          </a:p>
          <a:p>
            <a:pPr lvl="1"/>
            <a:r>
              <a:rPr kumimoji="1" lang="en-US" altLang="zh-CN" dirty="0"/>
              <a:t>Empirical failure generation</a:t>
            </a:r>
          </a:p>
          <a:p>
            <a:endParaRPr kumimoji="1" lang="zh-CN" altLang="en-US" dirty="0"/>
          </a:p>
        </p:txBody>
      </p:sp>
      <p:cxnSp>
        <p:nvCxnSpPr>
          <p:cNvPr id="11" name="直接箭头连接符 17"/>
          <p:cNvCxnSpPr>
            <a:stCxn id="12" idx="0"/>
          </p:cNvCxnSpPr>
          <p:nvPr/>
        </p:nvCxnSpPr>
        <p:spPr>
          <a:xfrm flipV="1">
            <a:off x="9538345" y="8500534"/>
            <a:ext cx="1705390" cy="3110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828437" y="11611414"/>
            <a:ext cx="7419814" cy="1308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the average FCT up to ~60.3%</a:t>
            </a: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24"/>
          <p:cNvCxnSpPr>
            <a:stCxn id="14" idx="0"/>
          </p:cNvCxnSpPr>
          <p:nvPr/>
        </p:nvCxnSpPr>
        <p:spPr>
          <a:xfrm flipV="1">
            <a:off x="17855021" y="9691006"/>
            <a:ext cx="778622" cy="1920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612302" y="11611414"/>
            <a:ext cx="8485436" cy="1203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the 99</a:t>
            </a:r>
            <a:r>
              <a:rPr lang="en-US" altLang="zh-CN" sz="4000" b="1" kern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FCT up to ~87.4%</a:t>
            </a:r>
            <a:endParaRPr lang="en-US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lum bright="49000" contrast="-59000"/>
          </a:blip>
          <a:stretch>
            <a:fillRect/>
          </a:stretch>
        </p:blipFill>
        <p:spPr>
          <a:xfrm>
            <a:off x="15431379" y="415705"/>
            <a:ext cx="8390502" cy="548980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30931-85EC-41F4-B780-9385870582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23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Packet Loss in DCN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Impact of Packet Loss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Challenge for Loss Recovery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FUSO Design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kumimoji="1" lang="en-US" altLang="zh-CN" b="1" dirty="0"/>
              <a:t>Summary</a:t>
            </a:r>
            <a:endParaRPr kumimoji="1" lang="zh-CN" alt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A6B32-B216-403A-A179-B496531A5A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591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FUSO Recap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1" y="2925299"/>
            <a:ext cx="20913314" cy="1007950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Loss hurts tail latency</a:t>
            </a:r>
          </a:p>
          <a:p>
            <a:pPr lvl="1"/>
            <a:r>
              <a:rPr lang="en-US" altLang="zh-CN" dirty="0"/>
              <a:t>Loss is not uncommon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little loss leads to enough timeout, hurting the tail</a:t>
            </a:r>
          </a:p>
          <a:p>
            <a:r>
              <a:rPr lang="en-US" altLang="zh-CN" dirty="0"/>
              <a:t>Challenges for loss recovery</a:t>
            </a:r>
          </a:p>
          <a:p>
            <a:pPr lvl="1"/>
            <a:r>
              <a:rPr lang="en-US" altLang="zh-CN" dirty="0"/>
              <a:t>How to accelerate loss recovery under various loss conditions without causing congestion?</a:t>
            </a:r>
          </a:p>
          <a:p>
            <a:r>
              <a:rPr lang="en-US" altLang="zh-CN" dirty="0"/>
              <a:t>Philosophy for FUSO</a:t>
            </a:r>
          </a:p>
          <a:p>
            <a:pPr lvl="1"/>
            <a:r>
              <a:rPr lang="en-US" altLang="zh-CN" dirty="0"/>
              <a:t>To be fast &amp; cautious are equally important</a:t>
            </a:r>
          </a:p>
          <a:p>
            <a:pPr lvl="1"/>
            <a:r>
              <a:rPr lang="en-US" altLang="zh-CN" b="1" dirty="0"/>
              <a:t>Fast</a:t>
            </a:r>
            <a:r>
              <a:rPr lang="en-US" altLang="zh-CN" dirty="0"/>
              <a:t>: Proactive loss recovery utilizing spare transmission opportunity, leveraging multipath diversity  </a:t>
            </a:r>
          </a:p>
          <a:p>
            <a:pPr lvl="1"/>
            <a:r>
              <a:rPr lang="en-US" altLang="zh-CN" b="1" dirty="0"/>
              <a:t>Cautious</a:t>
            </a:r>
            <a:r>
              <a:rPr lang="en-US" altLang="zh-CN" dirty="0"/>
              <a:t>:  Strictly follows congestion control without adding aggressiveness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D44F8-8A86-4D29-B437-182BF6E52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85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F95C-1939-4059-9BAA-EFC954AD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 Center Networking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1AEBB6-9A9A-46E7-8C0A-98588E53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Enhancing DCN with multi-path </a:t>
            </a:r>
            <a:r>
              <a:rPr lang="en-US" altLang="zh-CN" dirty="0"/>
              <a:t>transport</a:t>
            </a:r>
          </a:p>
          <a:p>
            <a:pPr lvl="1"/>
            <a:r>
              <a:rPr lang="en-US" dirty="0"/>
              <a:t>Multi-path transport loss recovery [USENIX ATC 2016]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Multi-path transport for RDMA [NSDI 2018]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A5AB3-F0F9-46E1-91BB-6EBC996F6CFF}"/>
              </a:ext>
            </a:extLst>
          </p:cNvPr>
          <p:cNvSpPr/>
          <p:nvPr/>
        </p:nvSpPr>
        <p:spPr>
          <a:xfrm>
            <a:off x="605213" y="7310150"/>
            <a:ext cx="2317357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/>
            <a:r>
              <a:rPr lang="en-US" sz="8800" b="1" kern="1200" dirty="0">
                <a:solidFill>
                  <a:prstClr val="black"/>
                </a:solidFill>
                <a:latin typeface="Calibri"/>
              </a:rPr>
              <a:t>Multi-Path Transport for RDMA in Datacenters</a:t>
            </a:r>
          </a:p>
          <a:p>
            <a:pPr defTabSz="1828800" hangingPunct="1"/>
            <a:r>
              <a:rPr lang="en-US" sz="5600" kern="1200" dirty="0">
                <a:solidFill>
                  <a:prstClr val="black"/>
                </a:solidFill>
                <a:latin typeface="Calibri"/>
              </a:rPr>
              <a:t>Yuanwei Lu, </a:t>
            </a:r>
            <a:r>
              <a:rPr lang="en-US" sz="5600" b="1" kern="1200" dirty="0">
                <a:solidFill>
                  <a:prstClr val="black"/>
                </a:solidFill>
                <a:latin typeface="Calibri"/>
              </a:rPr>
              <a:t>Guo Chen</a:t>
            </a: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, Bojie Li, Kun Tan, Yongqiang Xiong, Peng Cheng, Jiansong Zhang, </a:t>
            </a:r>
            <a:r>
              <a:rPr lang="en-US" sz="5600" kern="1200" dirty="0" err="1">
                <a:solidFill>
                  <a:prstClr val="black"/>
                </a:solidFill>
                <a:latin typeface="Calibri"/>
              </a:rPr>
              <a:t>Enhong</a:t>
            </a:r>
            <a:r>
              <a:rPr lang="en-US" sz="5600" kern="1200" dirty="0">
                <a:solidFill>
                  <a:prstClr val="black"/>
                </a:solidFill>
                <a:latin typeface="Calibri"/>
              </a:rPr>
              <a:t> Chen and Thomas Moscibroda </a:t>
            </a:r>
            <a:endParaRPr lang="en-US" sz="40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8005FE-6E84-4DA3-BA46-AA154F37EC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69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80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Freeform 305">
            <a:extLst>
              <a:ext uri="{FF2B5EF4-FFF2-40B4-BE49-F238E27FC236}">
                <a16:creationId xmlns:a16="http://schemas.microsoft.com/office/drawing/2014/main" id="{12832EC5-8530-42C2-9088-E56C75AC702E}"/>
              </a:ext>
            </a:extLst>
          </p:cNvPr>
          <p:cNvSpPr>
            <a:spLocks/>
          </p:cNvSpPr>
          <p:nvPr/>
        </p:nvSpPr>
        <p:spPr bwMode="auto">
          <a:xfrm flipH="1">
            <a:off x="7270751" y="6931027"/>
            <a:ext cx="501650" cy="2403474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24" name="Group 380">
            <a:extLst>
              <a:ext uri="{FF2B5EF4-FFF2-40B4-BE49-F238E27FC236}">
                <a16:creationId xmlns:a16="http://schemas.microsoft.com/office/drawing/2014/main" id="{070D6991-644F-4D9B-997C-458DBDF224D9}"/>
              </a:ext>
            </a:extLst>
          </p:cNvPr>
          <p:cNvGrpSpPr>
            <a:grpSpLocks/>
          </p:cNvGrpSpPr>
          <p:nvPr/>
        </p:nvGrpSpPr>
        <p:grpSpPr bwMode="auto">
          <a:xfrm>
            <a:off x="6480176" y="8851901"/>
            <a:ext cx="1050924" cy="869950"/>
            <a:chOff x="-44" y="1473"/>
            <a:chExt cx="981" cy="1105"/>
          </a:xfrm>
        </p:grpSpPr>
        <p:pic>
          <p:nvPicPr>
            <p:cNvPr id="107689" name="Picture 381" descr="desktop_computer_stylized_medium">
              <a:extLst>
                <a:ext uri="{FF2B5EF4-FFF2-40B4-BE49-F238E27FC236}">
                  <a16:creationId xmlns:a16="http://schemas.microsoft.com/office/drawing/2014/main" id="{7BCCE514-97FA-4823-B61A-BFAFE78C6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90" name="Freeform 382">
              <a:extLst>
                <a:ext uri="{FF2B5EF4-FFF2-40B4-BE49-F238E27FC236}">
                  <a16:creationId xmlns:a16="http://schemas.microsoft.com/office/drawing/2014/main" id="{63752BB8-0828-49BB-BB1B-0EED9A377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25" name="Freeform 376">
            <a:extLst>
              <a:ext uri="{FF2B5EF4-FFF2-40B4-BE49-F238E27FC236}">
                <a16:creationId xmlns:a16="http://schemas.microsoft.com/office/drawing/2014/main" id="{69460BC2-AE89-4038-8066-00209EEA95FB}"/>
              </a:ext>
            </a:extLst>
          </p:cNvPr>
          <p:cNvSpPr>
            <a:spLocks/>
          </p:cNvSpPr>
          <p:nvPr/>
        </p:nvSpPr>
        <p:spPr bwMode="auto">
          <a:xfrm>
            <a:off x="16967201" y="9940926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26" name="Freeform 302">
            <a:extLst>
              <a:ext uri="{FF2B5EF4-FFF2-40B4-BE49-F238E27FC236}">
                <a16:creationId xmlns:a16="http://schemas.microsoft.com/office/drawing/2014/main" id="{3B45221B-5756-42C8-87FF-CF9182952BB5}"/>
              </a:ext>
            </a:extLst>
          </p:cNvPr>
          <p:cNvSpPr>
            <a:spLocks/>
          </p:cNvSpPr>
          <p:nvPr/>
        </p:nvSpPr>
        <p:spPr bwMode="auto">
          <a:xfrm flipH="1">
            <a:off x="5181601" y="9334500"/>
            <a:ext cx="501650" cy="240347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27" name="Freeform 299">
            <a:extLst>
              <a:ext uri="{FF2B5EF4-FFF2-40B4-BE49-F238E27FC236}">
                <a16:creationId xmlns:a16="http://schemas.microsoft.com/office/drawing/2014/main" id="{A1BA8DE9-4410-409D-9B52-B19F633FA6B7}"/>
              </a:ext>
            </a:extLst>
          </p:cNvPr>
          <p:cNvSpPr>
            <a:spLocks/>
          </p:cNvSpPr>
          <p:nvPr/>
        </p:nvSpPr>
        <p:spPr bwMode="auto">
          <a:xfrm>
            <a:off x="17881601" y="7331076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90121" name="Rectangle 3">
            <a:extLst>
              <a:ext uri="{FF2B5EF4-FFF2-40B4-BE49-F238E27FC236}">
                <a16:creationId xmlns:a16="http://schemas.microsoft.com/office/drawing/2014/main" id="{8BF33704-1391-4323-9E1E-9FCD453E9E8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27551" y="2774950"/>
            <a:ext cx="7486650" cy="2860676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  <a:defRPr/>
            </a:pPr>
            <a:r>
              <a:rPr lang="en-US" sz="4800" dirty="0">
                <a:solidFill>
                  <a:srgbClr val="000099"/>
                </a:solidFill>
                <a:ea typeface="ＭＳ Ｐゴシック" charset="0"/>
                <a:cs typeface="+mn-cs"/>
              </a:rPr>
              <a:t>idealization: perfect knowledge</a:t>
            </a:r>
          </a:p>
          <a:p>
            <a:pPr>
              <a:lnSpc>
                <a:spcPct val="80000"/>
              </a:lnSpc>
              <a:buFont typeface="Wingdings" charset="0"/>
              <a:buChar char="v"/>
              <a:defRPr/>
            </a:pPr>
            <a:r>
              <a:rPr lang="en-US" sz="4800" dirty="0">
                <a:ea typeface="ＭＳ Ｐゴシック" charset="0"/>
                <a:cs typeface="+mn-cs"/>
              </a:rPr>
              <a:t>sender sends only when router buffers available </a:t>
            </a:r>
          </a:p>
          <a:p>
            <a:pPr>
              <a:lnSpc>
                <a:spcPct val="80000"/>
              </a:lnSpc>
              <a:buFont typeface="Wingdings" charset="0"/>
              <a:buChar char="v"/>
              <a:defRPr/>
            </a:pPr>
            <a:endParaRPr lang="en-US" sz="4800" dirty="0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107529" name="Oval 4">
            <a:extLst>
              <a:ext uri="{FF2B5EF4-FFF2-40B4-BE49-F238E27FC236}">
                <a16:creationId xmlns:a16="http://schemas.microsoft.com/office/drawing/2014/main" id="{666F8997-58F8-48A7-9299-AA47E99C0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7" y="10652126"/>
            <a:ext cx="2609850" cy="606424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sp>
        <p:nvSpPr>
          <p:cNvPr id="107530" name="Line 5">
            <a:extLst>
              <a:ext uri="{FF2B5EF4-FFF2-40B4-BE49-F238E27FC236}">
                <a16:creationId xmlns:a16="http://schemas.microsoft.com/office/drawing/2014/main" id="{CD4EBCBD-BC3C-4937-8072-AA19721ACF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9426" y="10604501"/>
            <a:ext cx="0" cy="374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1" name="Line 6">
            <a:extLst>
              <a:ext uri="{FF2B5EF4-FFF2-40B4-BE49-F238E27FC236}">
                <a16:creationId xmlns:a16="http://schemas.microsoft.com/office/drawing/2014/main" id="{57FAC8DB-631B-4E4D-8C8F-A8242E5D6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49276" y="10604501"/>
            <a:ext cx="0" cy="3746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2" name="Rectangle 7">
            <a:extLst>
              <a:ext uri="{FF2B5EF4-FFF2-40B4-BE49-F238E27FC236}">
                <a16:creationId xmlns:a16="http://schemas.microsoft.com/office/drawing/2014/main" id="{A199C2D4-2491-4AAF-A9E3-544E44225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6" y="10604500"/>
            <a:ext cx="619124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40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33" name="Rectangle 8">
            <a:extLst>
              <a:ext uri="{FF2B5EF4-FFF2-40B4-BE49-F238E27FC236}">
                <a16:creationId xmlns:a16="http://schemas.microsoft.com/office/drawing/2014/main" id="{E7FAF600-0CCD-4A67-A671-6D913874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8700" y="10579100"/>
            <a:ext cx="790576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40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34" name="Oval 9">
            <a:extLst>
              <a:ext uri="{FF2B5EF4-FFF2-40B4-BE49-F238E27FC236}">
                <a16:creationId xmlns:a16="http://schemas.microsoft.com/office/drawing/2014/main" id="{08F8E9CA-906C-4689-B92D-B82AEFD27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1" y="10207627"/>
            <a:ext cx="2613026" cy="704850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grpSp>
        <p:nvGrpSpPr>
          <p:cNvPr id="107535" name="Group 10">
            <a:extLst>
              <a:ext uri="{FF2B5EF4-FFF2-40B4-BE49-F238E27FC236}">
                <a16:creationId xmlns:a16="http://schemas.microsoft.com/office/drawing/2014/main" id="{38020B35-65E1-4889-A20A-4E69EACA9AC4}"/>
              </a:ext>
            </a:extLst>
          </p:cNvPr>
          <p:cNvGrpSpPr>
            <a:grpSpLocks/>
          </p:cNvGrpSpPr>
          <p:nvPr/>
        </p:nvGrpSpPr>
        <p:grpSpPr bwMode="auto">
          <a:xfrm>
            <a:off x="11242676" y="10321927"/>
            <a:ext cx="1295400" cy="412750"/>
            <a:chOff x="2848" y="848"/>
            <a:chExt cx="140" cy="98"/>
          </a:xfrm>
        </p:grpSpPr>
        <p:sp>
          <p:nvSpPr>
            <p:cNvPr id="107686" name="Line 11">
              <a:extLst>
                <a:ext uri="{FF2B5EF4-FFF2-40B4-BE49-F238E27FC236}">
                  <a16:creationId xmlns:a16="http://schemas.microsoft.com/office/drawing/2014/main" id="{F9975B3B-1370-426C-92B5-32370C4C9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7" name="Line 12">
              <a:extLst>
                <a:ext uri="{FF2B5EF4-FFF2-40B4-BE49-F238E27FC236}">
                  <a16:creationId xmlns:a16="http://schemas.microsoft.com/office/drawing/2014/main" id="{598E9C1A-911B-4E0E-A490-3D32DBB36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8" name="Line 13">
              <a:extLst>
                <a:ext uri="{FF2B5EF4-FFF2-40B4-BE49-F238E27FC236}">
                  <a16:creationId xmlns:a16="http://schemas.microsoft.com/office/drawing/2014/main" id="{23073273-DD1F-4E28-88B7-7977F4F8F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36" name="Line 14">
            <a:extLst>
              <a:ext uri="{FF2B5EF4-FFF2-40B4-BE49-F238E27FC236}">
                <a16:creationId xmlns:a16="http://schemas.microsoft.com/office/drawing/2014/main" id="{ABA0E0A6-ADEC-4F26-A38C-1EF20A3185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42677" y="10718801"/>
            <a:ext cx="463550" cy="9526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7" name="Line 15">
            <a:extLst>
              <a:ext uri="{FF2B5EF4-FFF2-40B4-BE49-F238E27FC236}">
                <a16:creationId xmlns:a16="http://schemas.microsoft.com/office/drawing/2014/main" id="{C609A3E7-E118-44D9-8F72-745A0F8253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31676" y="10318750"/>
            <a:ext cx="406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8" name="Line 16">
            <a:extLst>
              <a:ext uri="{FF2B5EF4-FFF2-40B4-BE49-F238E27FC236}">
                <a16:creationId xmlns:a16="http://schemas.microsoft.com/office/drawing/2014/main" id="{8C6E3737-0280-4610-B925-54A8F791CC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26" y="10318751"/>
            <a:ext cx="482600" cy="4000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39" name="Text Box 17">
            <a:extLst>
              <a:ext uri="{FF2B5EF4-FFF2-40B4-BE49-F238E27FC236}">
                <a16:creationId xmlns:a16="http://schemas.microsoft.com/office/drawing/2014/main" id="{AE49FA94-1B1F-474C-9241-3482C80B3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4551" y="11868150"/>
            <a:ext cx="4273550" cy="1019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kern="1200">
                <a:solidFill>
                  <a:srgbClr val="000000"/>
                </a:solidFill>
                <a:latin typeface="Arial" panose="020B0604020202020204" pitchFamily="34" charset="0"/>
              </a:rPr>
              <a:t>finite shared output link buffers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40" name="Line 18">
            <a:extLst>
              <a:ext uri="{FF2B5EF4-FFF2-40B4-BE49-F238E27FC236}">
                <a16:creationId xmlns:a16="http://schemas.microsoft.com/office/drawing/2014/main" id="{C4844B56-5138-4401-9D19-373F230CA3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6226" y="971232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41" name="Line 19">
            <a:extLst>
              <a:ext uri="{FF2B5EF4-FFF2-40B4-BE49-F238E27FC236}">
                <a16:creationId xmlns:a16="http://schemas.microsoft.com/office/drawing/2014/main" id="{312330B1-472E-467E-A4E9-3EDEAB96AE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9712327"/>
            <a:ext cx="1076324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42" name="Group 60">
            <a:extLst>
              <a:ext uri="{FF2B5EF4-FFF2-40B4-BE49-F238E27FC236}">
                <a16:creationId xmlns:a16="http://schemas.microsoft.com/office/drawing/2014/main" id="{72643C50-4675-4A2E-A939-0C4FB8E08CE8}"/>
              </a:ext>
            </a:extLst>
          </p:cNvPr>
          <p:cNvGrpSpPr>
            <a:grpSpLocks/>
          </p:cNvGrpSpPr>
          <p:nvPr/>
        </p:nvGrpSpPr>
        <p:grpSpPr bwMode="auto">
          <a:xfrm>
            <a:off x="7750176" y="7083426"/>
            <a:ext cx="1597024" cy="2333624"/>
            <a:chOff x="12762" y="10336"/>
            <a:chExt cx="1027" cy="1700"/>
          </a:xfrm>
        </p:grpSpPr>
        <p:sp>
          <p:nvSpPr>
            <p:cNvPr id="107680" name="Rectangle 61">
              <a:extLst>
                <a:ext uri="{FF2B5EF4-FFF2-40B4-BE49-F238E27FC236}">
                  <a16:creationId xmlns:a16="http://schemas.microsoft.com/office/drawing/2014/main" id="{7B74991F-86C9-4396-85D5-2BA51D954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81" name="Rectangle 62">
              <a:extLst>
                <a:ext uri="{FF2B5EF4-FFF2-40B4-BE49-F238E27FC236}">
                  <a16:creationId xmlns:a16="http://schemas.microsoft.com/office/drawing/2014/main" id="{8C70232A-DCBA-421F-B48F-966ECCF80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82" name="Line 63">
              <a:extLst>
                <a:ext uri="{FF2B5EF4-FFF2-40B4-BE49-F238E27FC236}">
                  <a16:creationId xmlns:a16="http://schemas.microsoft.com/office/drawing/2014/main" id="{9F18FA89-44D6-4599-9AED-0AAB5C7C6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3" name="Line 64">
              <a:extLst>
                <a:ext uri="{FF2B5EF4-FFF2-40B4-BE49-F238E27FC236}">
                  <a16:creationId xmlns:a16="http://schemas.microsoft.com/office/drawing/2014/main" id="{C3A17EA0-D7CD-48BE-9B75-C363FB18C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4" name="Line 65">
              <a:extLst>
                <a:ext uri="{FF2B5EF4-FFF2-40B4-BE49-F238E27FC236}">
                  <a16:creationId xmlns:a16="http://schemas.microsoft.com/office/drawing/2014/main" id="{CD525FC6-CFAE-4C5A-A6C3-806FEF70F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85" name="Line 66">
              <a:extLst>
                <a:ext uri="{FF2B5EF4-FFF2-40B4-BE49-F238E27FC236}">
                  <a16:creationId xmlns:a16="http://schemas.microsoft.com/office/drawing/2014/main" id="{C45C6CFA-5549-4FF4-B828-0A25CF191A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43" name="Text Box 68">
            <a:extLst>
              <a:ext uri="{FF2B5EF4-FFF2-40B4-BE49-F238E27FC236}">
                <a16:creationId xmlns:a16="http://schemas.microsoft.com/office/drawing/2014/main" id="{33673828-546E-4BFD-BE0C-9F06F303B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6854827"/>
            <a:ext cx="376237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kern="12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200" kern="12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kern="12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44" name="Line 69">
            <a:extLst>
              <a:ext uri="{FF2B5EF4-FFF2-40B4-BE49-F238E27FC236}">
                <a16:creationId xmlns:a16="http://schemas.microsoft.com/office/drawing/2014/main" id="{762E7EAC-A349-442D-BB36-267EAEFE7F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9901" y="11922127"/>
            <a:ext cx="1076326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45" name="Group 110">
            <a:extLst>
              <a:ext uri="{FF2B5EF4-FFF2-40B4-BE49-F238E27FC236}">
                <a16:creationId xmlns:a16="http://schemas.microsoft.com/office/drawing/2014/main" id="{72201278-B2B4-4843-BE03-031B50116AE2}"/>
              </a:ext>
            </a:extLst>
          </p:cNvPr>
          <p:cNvGrpSpPr>
            <a:grpSpLocks/>
          </p:cNvGrpSpPr>
          <p:nvPr/>
        </p:nvGrpSpPr>
        <p:grpSpPr bwMode="auto">
          <a:xfrm>
            <a:off x="5645151" y="9391651"/>
            <a:ext cx="1597026" cy="2333626"/>
            <a:chOff x="12762" y="10336"/>
            <a:chExt cx="1027" cy="1700"/>
          </a:xfrm>
        </p:grpSpPr>
        <p:sp>
          <p:nvSpPr>
            <p:cNvPr id="107674" name="Rectangle 111">
              <a:extLst>
                <a:ext uri="{FF2B5EF4-FFF2-40B4-BE49-F238E27FC236}">
                  <a16:creationId xmlns:a16="http://schemas.microsoft.com/office/drawing/2014/main" id="{358CAD46-C3BE-44BC-9284-25105F758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75" name="Rectangle 112">
              <a:extLst>
                <a:ext uri="{FF2B5EF4-FFF2-40B4-BE49-F238E27FC236}">
                  <a16:creationId xmlns:a16="http://schemas.microsoft.com/office/drawing/2014/main" id="{5F14870C-1020-45A2-AD38-7DA41AEC0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76" name="Line 113">
              <a:extLst>
                <a:ext uri="{FF2B5EF4-FFF2-40B4-BE49-F238E27FC236}">
                  <a16:creationId xmlns:a16="http://schemas.microsoft.com/office/drawing/2014/main" id="{C9CD204D-9900-4006-9421-1E9875025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7" name="Line 114">
              <a:extLst>
                <a:ext uri="{FF2B5EF4-FFF2-40B4-BE49-F238E27FC236}">
                  <a16:creationId xmlns:a16="http://schemas.microsoft.com/office/drawing/2014/main" id="{B25FB499-1599-44CF-B1CD-E6CFD8E1F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8" name="Line 115">
              <a:extLst>
                <a:ext uri="{FF2B5EF4-FFF2-40B4-BE49-F238E27FC236}">
                  <a16:creationId xmlns:a16="http://schemas.microsoft.com/office/drawing/2014/main" id="{2F847943-7684-4742-A0CA-61B0DBC4C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9" name="Line 116">
              <a:extLst>
                <a:ext uri="{FF2B5EF4-FFF2-40B4-BE49-F238E27FC236}">
                  <a16:creationId xmlns:a16="http://schemas.microsoft.com/office/drawing/2014/main" id="{B2E9D318-6E79-4B45-AEED-4E9162B44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46" name="Line 118">
            <a:extLst>
              <a:ext uri="{FF2B5EF4-FFF2-40B4-BE49-F238E27FC236}">
                <a16:creationId xmlns:a16="http://schemas.microsoft.com/office/drawing/2014/main" id="{E4B2E682-A59F-41B0-BFAA-24094AAA3D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10744200"/>
            <a:ext cx="149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47" name="Line 119">
            <a:extLst>
              <a:ext uri="{FF2B5EF4-FFF2-40B4-BE49-F238E27FC236}">
                <a16:creationId xmlns:a16="http://schemas.microsoft.com/office/drawing/2014/main" id="{02824E53-1319-49B2-8188-9BADAFCF63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068301" y="10744200"/>
            <a:ext cx="14954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48" name="Line 120">
            <a:extLst>
              <a:ext uri="{FF2B5EF4-FFF2-40B4-BE49-F238E27FC236}">
                <a16:creationId xmlns:a16="http://schemas.microsoft.com/office/drawing/2014/main" id="{5C43126A-E4FC-498C-BA02-C32956B69B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69926" y="971232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49" name="Line 121">
            <a:extLst>
              <a:ext uri="{FF2B5EF4-FFF2-40B4-BE49-F238E27FC236}">
                <a16:creationId xmlns:a16="http://schemas.microsoft.com/office/drawing/2014/main" id="{CDD364A0-A47D-47A7-B5C3-155835A82C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47701" y="11947526"/>
            <a:ext cx="13557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50" name="Line 122">
            <a:extLst>
              <a:ext uri="{FF2B5EF4-FFF2-40B4-BE49-F238E27FC236}">
                <a16:creationId xmlns:a16="http://schemas.microsoft.com/office/drawing/2014/main" id="{D4DB5274-197A-4014-885D-A8A0DF4D93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67026" y="9737726"/>
            <a:ext cx="1079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51" name="Group 163">
            <a:extLst>
              <a:ext uri="{FF2B5EF4-FFF2-40B4-BE49-F238E27FC236}">
                <a16:creationId xmlns:a16="http://schemas.microsoft.com/office/drawing/2014/main" id="{F981CFE9-A3FE-4D4F-AC9F-B27E43983626}"/>
              </a:ext>
            </a:extLst>
          </p:cNvPr>
          <p:cNvGrpSpPr>
            <a:grpSpLocks/>
          </p:cNvGrpSpPr>
          <p:nvPr/>
        </p:nvGrpSpPr>
        <p:grpSpPr bwMode="auto">
          <a:xfrm>
            <a:off x="16335376" y="7353301"/>
            <a:ext cx="1597024" cy="2333626"/>
            <a:chOff x="12762" y="10336"/>
            <a:chExt cx="1027" cy="1700"/>
          </a:xfrm>
        </p:grpSpPr>
        <p:sp>
          <p:nvSpPr>
            <p:cNvPr id="107668" name="Rectangle 164">
              <a:extLst>
                <a:ext uri="{FF2B5EF4-FFF2-40B4-BE49-F238E27FC236}">
                  <a16:creationId xmlns:a16="http://schemas.microsoft.com/office/drawing/2014/main" id="{780F47C4-9E47-4D6F-988D-FC86313B0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69" name="Rectangle 165">
              <a:extLst>
                <a:ext uri="{FF2B5EF4-FFF2-40B4-BE49-F238E27FC236}">
                  <a16:creationId xmlns:a16="http://schemas.microsoft.com/office/drawing/2014/main" id="{801FE7E8-BEF9-4A2F-88C7-D853C108C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70" name="Line 166">
              <a:extLst>
                <a:ext uri="{FF2B5EF4-FFF2-40B4-BE49-F238E27FC236}">
                  <a16:creationId xmlns:a16="http://schemas.microsoft.com/office/drawing/2014/main" id="{D85BF911-6CF4-4534-BF7F-0A0C08520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1" name="Line 167">
              <a:extLst>
                <a:ext uri="{FF2B5EF4-FFF2-40B4-BE49-F238E27FC236}">
                  <a16:creationId xmlns:a16="http://schemas.microsoft.com/office/drawing/2014/main" id="{4E7939A5-A1CE-4592-B57E-3946FFA45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2" name="Line 168">
              <a:extLst>
                <a:ext uri="{FF2B5EF4-FFF2-40B4-BE49-F238E27FC236}">
                  <a16:creationId xmlns:a16="http://schemas.microsoft.com/office/drawing/2014/main" id="{1F3112F4-9FFC-48E5-914B-FAAEB09BDE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73" name="Line 169">
              <a:extLst>
                <a:ext uri="{FF2B5EF4-FFF2-40B4-BE49-F238E27FC236}">
                  <a16:creationId xmlns:a16="http://schemas.microsoft.com/office/drawing/2014/main" id="{9F7B58A7-4EF8-4B80-8C0D-45D8A31BE5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07552" name="Group 210">
            <a:extLst>
              <a:ext uri="{FF2B5EF4-FFF2-40B4-BE49-F238E27FC236}">
                <a16:creationId xmlns:a16="http://schemas.microsoft.com/office/drawing/2014/main" id="{7E06ED4C-34D4-4E2F-B7A6-88AFDF43D69F}"/>
              </a:ext>
            </a:extLst>
          </p:cNvPr>
          <p:cNvGrpSpPr>
            <a:grpSpLocks/>
          </p:cNvGrpSpPr>
          <p:nvPr/>
        </p:nvGrpSpPr>
        <p:grpSpPr bwMode="auto">
          <a:xfrm>
            <a:off x="15398751" y="9979026"/>
            <a:ext cx="1597026" cy="2336800"/>
            <a:chOff x="12762" y="10336"/>
            <a:chExt cx="1027" cy="1700"/>
          </a:xfrm>
        </p:grpSpPr>
        <p:sp>
          <p:nvSpPr>
            <p:cNvPr id="107662" name="Rectangle 211">
              <a:extLst>
                <a:ext uri="{FF2B5EF4-FFF2-40B4-BE49-F238E27FC236}">
                  <a16:creationId xmlns:a16="http://schemas.microsoft.com/office/drawing/2014/main" id="{5FD6992E-8FA9-490B-90EB-FFF2A779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63" name="Rectangle 212">
              <a:extLst>
                <a:ext uri="{FF2B5EF4-FFF2-40B4-BE49-F238E27FC236}">
                  <a16:creationId xmlns:a16="http://schemas.microsoft.com/office/drawing/2014/main" id="{355C8E05-A1BB-443B-8121-1AC4CE5F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64" name="Line 213">
              <a:extLst>
                <a:ext uri="{FF2B5EF4-FFF2-40B4-BE49-F238E27FC236}">
                  <a16:creationId xmlns:a16="http://schemas.microsoft.com/office/drawing/2014/main" id="{8488A2E3-BBB7-43CF-8FF8-30668F511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5" name="Line 214">
              <a:extLst>
                <a:ext uri="{FF2B5EF4-FFF2-40B4-BE49-F238E27FC236}">
                  <a16:creationId xmlns:a16="http://schemas.microsoft.com/office/drawing/2014/main" id="{BF4C1B4A-3BD5-4EEC-9900-91946B8A6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6" name="Line 215">
              <a:extLst>
                <a:ext uri="{FF2B5EF4-FFF2-40B4-BE49-F238E27FC236}">
                  <a16:creationId xmlns:a16="http://schemas.microsoft.com/office/drawing/2014/main" id="{121A8982-99FD-40F1-BB5B-82181F883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7" name="Line 216">
              <a:extLst>
                <a:ext uri="{FF2B5EF4-FFF2-40B4-BE49-F238E27FC236}">
                  <a16:creationId xmlns:a16="http://schemas.microsoft.com/office/drawing/2014/main" id="{C4981D2F-CFF1-4CCC-A123-814786B57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53" name="Oval 217">
            <a:extLst>
              <a:ext uri="{FF2B5EF4-FFF2-40B4-BE49-F238E27FC236}">
                <a16:creationId xmlns:a16="http://schemas.microsoft.com/office/drawing/2014/main" id="{DA819E46-6C35-457F-9A3A-FA205D8A8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232650"/>
            <a:ext cx="225424" cy="23177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sp>
        <p:nvSpPr>
          <p:cNvPr id="107554" name="Oval 218">
            <a:extLst>
              <a:ext uri="{FF2B5EF4-FFF2-40B4-BE49-F238E27FC236}">
                <a16:creationId xmlns:a16="http://schemas.microsoft.com/office/drawing/2014/main" id="{2EF05661-4C56-4328-86DD-57A69AADE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6" y="9490077"/>
            <a:ext cx="228600" cy="234950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sp>
        <p:nvSpPr>
          <p:cNvPr id="107555" name="Text Box 219">
            <a:extLst>
              <a:ext uri="{FF2B5EF4-FFF2-40B4-BE49-F238E27FC236}">
                <a16:creationId xmlns:a16="http://schemas.microsoft.com/office/drawing/2014/main" id="{BE71E4C0-7CA7-4669-805E-479EA700B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4976" y="7258051"/>
            <a:ext cx="11811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kern="12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zh-CN" sz="40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56" name="Line 220">
            <a:extLst>
              <a:ext uri="{FF2B5EF4-FFF2-40B4-BE49-F238E27FC236}">
                <a16:creationId xmlns:a16="http://schemas.microsoft.com/office/drawing/2014/main" id="{8796FAE1-CC40-4D1A-813F-6434ACB61E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33277" y="11160127"/>
            <a:ext cx="15874" cy="8159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07557" name="Group 221">
            <a:extLst>
              <a:ext uri="{FF2B5EF4-FFF2-40B4-BE49-F238E27FC236}">
                <a16:creationId xmlns:a16="http://schemas.microsoft.com/office/drawing/2014/main" id="{908E2E27-7E21-48BC-8E48-A71CC6CFE6FB}"/>
              </a:ext>
            </a:extLst>
          </p:cNvPr>
          <p:cNvGrpSpPr>
            <a:grpSpLocks/>
          </p:cNvGrpSpPr>
          <p:nvPr/>
        </p:nvGrpSpPr>
        <p:grpSpPr bwMode="auto">
          <a:xfrm>
            <a:off x="12223751" y="10423527"/>
            <a:ext cx="771526" cy="638174"/>
            <a:chOff x="11283" y="10423"/>
            <a:chExt cx="475" cy="374"/>
          </a:xfrm>
        </p:grpSpPr>
        <p:sp>
          <p:nvSpPr>
            <p:cNvPr id="107655" name="Rectangle 222">
              <a:extLst>
                <a:ext uri="{FF2B5EF4-FFF2-40B4-BE49-F238E27FC236}">
                  <a16:creationId xmlns:a16="http://schemas.microsoft.com/office/drawing/2014/main" id="{82A3383F-5442-40CF-89ED-728E1476E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3200" kern="1200">
                <a:solidFill>
                  <a:srgbClr val="000000"/>
                </a:solidFill>
              </a:endParaRPr>
            </a:p>
          </p:txBody>
        </p:sp>
        <p:sp>
          <p:nvSpPr>
            <p:cNvPr id="107656" name="Line 223">
              <a:extLst>
                <a:ext uri="{FF2B5EF4-FFF2-40B4-BE49-F238E27FC236}">
                  <a16:creationId xmlns:a16="http://schemas.microsoft.com/office/drawing/2014/main" id="{5B1E2339-802C-4BE5-9371-990EEE83A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57" name="Line 224">
              <a:extLst>
                <a:ext uri="{FF2B5EF4-FFF2-40B4-BE49-F238E27FC236}">
                  <a16:creationId xmlns:a16="http://schemas.microsoft.com/office/drawing/2014/main" id="{BDC52840-33DC-47CF-A645-348DB0C49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58" name="Line 225">
              <a:extLst>
                <a:ext uri="{FF2B5EF4-FFF2-40B4-BE49-F238E27FC236}">
                  <a16:creationId xmlns:a16="http://schemas.microsoft.com/office/drawing/2014/main" id="{8384AC5C-EA61-42A7-80AE-CB74C1A8B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59" name="Line 226">
              <a:extLst>
                <a:ext uri="{FF2B5EF4-FFF2-40B4-BE49-F238E27FC236}">
                  <a16:creationId xmlns:a16="http://schemas.microsoft.com/office/drawing/2014/main" id="{FC846606-16B5-41DE-AF9A-7D06283D6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0" name="Line 227">
              <a:extLst>
                <a:ext uri="{FF2B5EF4-FFF2-40B4-BE49-F238E27FC236}">
                  <a16:creationId xmlns:a16="http://schemas.microsoft.com/office/drawing/2014/main" id="{BDE97C9A-FB23-4BEE-BB43-D5F2472E8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61" name="Line 228">
              <a:extLst>
                <a:ext uri="{FF2B5EF4-FFF2-40B4-BE49-F238E27FC236}">
                  <a16:creationId xmlns:a16="http://schemas.microsoft.com/office/drawing/2014/main" id="{BE884C89-5F4D-4E5C-90CD-89A8C3165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07558" name="Line 229">
            <a:extLst>
              <a:ext uri="{FF2B5EF4-FFF2-40B4-BE49-F238E27FC236}">
                <a16:creationId xmlns:a16="http://schemas.microsoft.com/office/drawing/2014/main" id="{5839C1CF-9F29-4C9A-A298-F1642D0D5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38101" y="7991476"/>
            <a:ext cx="67945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59" name="Freeform 230">
            <a:extLst>
              <a:ext uri="{FF2B5EF4-FFF2-40B4-BE49-F238E27FC236}">
                <a16:creationId xmlns:a16="http://schemas.microsoft.com/office/drawing/2014/main" id="{FCC5151A-C3B0-469F-AAE2-6A77371817D9}"/>
              </a:ext>
            </a:extLst>
          </p:cNvPr>
          <p:cNvSpPr>
            <a:spLocks/>
          </p:cNvSpPr>
          <p:nvPr/>
        </p:nvSpPr>
        <p:spPr bwMode="auto">
          <a:xfrm>
            <a:off x="6375401" y="9686927"/>
            <a:ext cx="9709150" cy="2457450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7 h 1501"/>
              <a:gd name="T4" fmla="*/ 2147483647 w 6225"/>
              <a:gd name="T5" fmla="*/ 2147483647 h 1501"/>
              <a:gd name="T6" fmla="*/ 2147483647 w 6225"/>
              <a:gd name="T7" fmla="*/ 2147483647 h 1501"/>
              <a:gd name="T8" fmla="*/ 2147483647 w 6225"/>
              <a:gd name="T9" fmla="*/ 2147483647 h 1501"/>
              <a:gd name="T10" fmla="*/ 2147483647 w 6225"/>
              <a:gd name="T11" fmla="*/ 2147483647 h 1501"/>
              <a:gd name="T12" fmla="*/ 2147483647 w 6225"/>
              <a:gd name="T13" fmla="*/ 2147483647 h 1501"/>
              <a:gd name="T14" fmla="*/ 2147483647 w 6225"/>
              <a:gd name="T15" fmla="*/ 2147483647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60" name="Freeform 231">
            <a:extLst>
              <a:ext uri="{FF2B5EF4-FFF2-40B4-BE49-F238E27FC236}">
                <a16:creationId xmlns:a16="http://schemas.microsoft.com/office/drawing/2014/main" id="{FE1873DD-E471-46E0-B7DB-9B97921D253B}"/>
              </a:ext>
            </a:extLst>
          </p:cNvPr>
          <p:cNvSpPr>
            <a:spLocks/>
          </p:cNvSpPr>
          <p:nvPr/>
        </p:nvSpPr>
        <p:spPr bwMode="auto">
          <a:xfrm>
            <a:off x="8693150" y="7353300"/>
            <a:ext cx="8420100" cy="3292476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kern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7561" name="Oval 232">
            <a:extLst>
              <a:ext uri="{FF2B5EF4-FFF2-40B4-BE49-F238E27FC236}">
                <a16:creationId xmlns:a16="http://schemas.microsoft.com/office/drawing/2014/main" id="{3683B1CD-932B-45F8-A9AE-1BABD8C6F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699377"/>
            <a:ext cx="225424" cy="231774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endParaRPr lang="zh-CN" altLang="zh-CN" sz="3200" kern="1200">
              <a:solidFill>
                <a:srgbClr val="000000"/>
              </a:solidFill>
            </a:endParaRPr>
          </a:p>
        </p:txBody>
      </p:sp>
      <p:sp>
        <p:nvSpPr>
          <p:cNvPr id="107562" name="Text Box 233">
            <a:extLst>
              <a:ext uri="{FF2B5EF4-FFF2-40B4-BE49-F238E27FC236}">
                <a16:creationId xmlns:a16="http://schemas.microsoft.com/office/drawing/2014/main" id="{B78209B8-1807-4355-A888-07CA38E45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0" y="7512050"/>
            <a:ext cx="4699000" cy="123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kern="12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zh-CN" sz="4000" kern="12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600" kern="12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kern="12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kern="12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zh-CN" sz="3200" i="1" kern="1200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zh-CN" sz="3200" kern="12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0156" name="Line 234">
            <a:extLst>
              <a:ext uri="{FF2B5EF4-FFF2-40B4-BE49-F238E27FC236}">
                <a16:creationId xmlns:a16="http://schemas.microsoft.com/office/drawing/2014/main" id="{9D7A80AD-D69B-40EF-953A-D51B48F3B1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7776" y="7832726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90157" name="Line 235">
            <a:extLst>
              <a:ext uri="{FF2B5EF4-FFF2-40B4-BE49-F238E27FC236}">
                <a16:creationId xmlns:a16="http://schemas.microsoft.com/office/drawing/2014/main" id="{D863B959-86C3-44F8-A441-4403E0D59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8250" y="736600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90158" name="Line 236">
            <a:extLst>
              <a:ext uri="{FF2B5EF4-FFF2-40B4-BE49-F238E27FC236}">
                <a16:creationId xmlns:a16="http://schemas.microsoft.com/office/drawing/2014/main" id="{83801054-BA6E-4D44-95B3-6168A540F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81526" y="767080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355569" name="Rectangle 241">
            <a:extLst>
              <a:ext uri="{FF2B5EF4-FFF2-40B4-BE49-F238E27FC236}">
                <a16:creationId xmlns:a16="http://schemas.microsoft.com/office/drawing/2014/main" id="{5DF5FA06-7833-4248-A441-8180A454B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1" y="7181851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355570" name="Rectangle 242">
            <a:extLst>
              <a:ext uri="{FF2B5EF4-FFF2-40B4-BE49-F238E27FC236}">
                <a16:creationId xmlns:a16="http://schemas.microsoft.com/office/drawing/2014/main" id="{CA30AC2C-5ED3-4F25-BC4C-31C27BB3B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7648577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1200">
              <a:latin typeface="Tahoma" charset="0"/>
              <a:ea typeface="ＭＳ Ｐゴシック" charset="0"/>
            </a:endParaRPr>
          </a:p>
        </p:txBody>
      </p:sp>
      <p:sp>
        <p:nvSpPr>
          <p:cNvPr id="355571" name="Text Box 243">
            <a:extLst>
              <a:ext uri="{FF2B5EF4-FFF2-40B4-BE49-F238E27FC236}">
                <a16:creationId xmlns:a16="http://schemas.microsoft.com/office/drawing/2014/main" id="{376CC528-0A06-449D-9CFA-B6659F9F1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358" y="7429501"/>
            <a:ext cx="10502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1200">
                <a:solidFill>
                  <a:srgbClr val="006600"/>
                </a:solidFill>
                <a:latin typeface="Arial" charset="0"/>
              </a:rPr>
              <a:t>copy</a:t>
            </a:r>
          </a:p>
        </p:txBody>
      </p:sp>
      <p:sp>
        <p:nvSpPr>
          <p:cNvPr id="355587" name="Text Box 259">
            <a:extLst>
              <a:ext uri="{FF2B5EF4-FFF2-40B4-BE49-F238E27FC236}">
                <a16:creationId xmlns:a16="http://schemas.microsoft.com/office/drawing/2014/main" id="{8B9CCF53-0E13-436B-BB4B-1536052AD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6134" y="9566277"/>
            <a:ext cx="33714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182880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i="1" kern="1200">
                <a:solidFill>
                  <a:srgbClr val="006600"/>
                </a:solidFill>
                <a:latin typeface="Arial" charset="0"/>
              </a:rPr>
              <a:t>free buffer space!</a:t>
            </a:r>
          </a:p>
        </p:txBody>
      </p:sp>
      <p:grpSp>
        <p:nvGrpSpPr>
          <p:cNvPr id="355617" name="Group 289">
            <a:extLst>
              <a:ext uri="{FF2B5EF4-FFF2-40B4-BE49-F238E27FC236}">
                <a16:creationId xmlns:a16="http://schemas.microsoft.com/office/drawing/2014/main" id="{37B88040-9DEF-4935-9F68-49FA530D7435}"/>
              </a:ext>
            </a:extLst>
          </p:cNvPr>
          <p:cNvGrpSpPr>
            <a:grpSpLocks/>
          </p:cNvGrpSpPr>
          <p:nvPr/>
        </p:nvGrpSpPr>
        <p:grpSpPr bwMode="auto">
          <a:xfrm>
            <a:off x="13081004" y="2403476"/>
            <a:ext cx="3781426" cy="3317875"/>
            <a:chOff x="3003" y="778"/>
            <a:chExt cx="1191" cy="1045"/>
          </a:xfrm>
        </p:grpSpPr>
        <p:sp>
          <p:nvSpPr>
            <p:cNvPr id="90237" name="Line 278">
              <a:extLst>
                <a:ext uri="{FF2B5EF4-FFF2-40B4-BE49-F238E27FC236}">
                  <a16:creationId xmlns:a16="http://schemas.microsoft.com/office/drawing/2014/main" id="{7A7B6F8C-4B4C-4F37-9114-E4FF5CD83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8" y="820"/>
              <a:ext cx="0" cy="8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38" name="Line 279">
              <a:extLst>
                <a:ext uri="{FF2B5EF4-FFF2-40B4-BE49-F238E27FC236}">
                  <a16:creationId xmlns:a16="http://schemas.microsoft.com/office/drawing/2014/main" id="{08E7A1D6-1C7A-4EB0-BE6B-9261AA3EF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2" y="1620"/>
              <a:ext cx="92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39" name="Line 280">
              <a:extLst>
                <a:ext uri="{FF2B5EF4-FFF2-40B4-BE49-F238E27FC236}">
                  <a16:creationId xmlns:a16="http://schemas.microsoft.com/office/drawing/2014/main" id="{3B1E39C4-7B0F-4B64-AD49-556610F78E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2" y="908"/>
              <a:ext cx="0" cy="6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647" name="Freeform 281">
              <a:extLst>
                <a:ext uri="{FF2B5EF4-FFF2-40B4-BE49-F238E27FC236}">
                  <a16:creationId xmlns:a16="http://schemas.microsoft.com/office/drawing/2014/main" id="{ACB9312D-17B7-4183-B1F0-1186E4997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886"/>
              <a:ext cx="720" cy="732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41" name="Line 282">
              <a:extLst>
                <a:ext uri="{FF2B5EF4-FFF2-40B4-BE49-F238E27FC236}">
                  <a16:creationId xmlns:a16="http://schemas.microsoft.com/office/drawing/2014/main" id="{59B8788C-599F-4315-9A09-16CB7E4C2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886"/>
              <a:ext cx="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42" name="Line 283">
              <a:extLst>
                <a:ext uri="{FF2B5EF4-FFF2-40B4-BE49-F238E27FC236}">
                  <a16:creationId xmlns:a16="http://schemas.microsoft.com/office/drawing/2014/main" id="{139EF31E-625E-4CC4-B221-DAD65358F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0" y="1624"/>
              <a:ext cx="0" cy="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43" name="Text Box 284">
              <a:extLst>
                <a:ext uri="{FF2B5EF4-FFF2-40B4-BE49-F238E27FC236}">
                  <a16:creationId xmlns:a16="http://schemas.microsoft.com/office/drawing/2014/main" id="{E5045116-9471-42BB-8765-FBB705A59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3" y="778"/>
              <a:ext cx="233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kern="1200">
                  <a:solidFill>
                    <a:srgbClr val="000000"/>
                  </a:solidFill>
                </a:rPr>
                <a:t>R/2</a:t>
              </a:r>
            </a:p>
          </p:txBody>
        </p:sp>
        <p:sp>
          <p:nvSpPr>
            <p:cNvPr id="90244" name="Text Box 285">
              <a:extLst>
                <a:ext uri="{FF2B5EF4-FFF2-40B4-BE49-F238E27FC236}">
                  <a16:creationId xmlns:a16="http://schemas.microsoft.com/office/drawing/2014/main" id="{C7842B9C-A8C7-44DB-B789-943B59B3D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7" y="1646"/>
              <a:ext cx="233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kern="1200">
                  <a:solidFill>
                    <a:srgbClr val="000000"/>
                  </a:solidFill>
                </a:rPr>
                <a:t>R/2</a:t>
              </a:r>
            </a:p>
          </p:txBody>
        </p:sp>
        <p:sp>
          <p:nvSpPr>
            <p:cNvPr id="90245" name="Text Box 286">
              <a:extLst>
                <a:ext uri="{FF2B5EF4-FFF2-40B4-BE49-F238E27FC236}">
                  <a16:creationId xmlns:a16="http://schemas.microsoft.com/office/drawing/2014/main" id="{A274D6B3-D14F-4C94-BDEC-8BF4627C5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990" y="1165"/>
              <a:ext cx="29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000" kern="1200">
                  <a:solidFill>
                    <a:srgbClr val="000000"/>
                  </a:solidFill>
                  <a:latin typeface="Symbol" charset="0"/>
                </a:rPr>
                <a:t>l</a:t>
              </a:r>
              <a:r>
                <a:rPr lang="en-US" sz="4000" kern="1200" baseline="-25000">
                  <a:solidFill>
                    <a:srgbClr val="000000"/>
                  </a:solidFill>
                  <a:latin typeface="Arial" charset="0"/>
                </a:rPr>
                <a:t>out</a:t>
              </a:r>
            </a:p>
          </p:txBody>
        </p:sp>
        <p:sp>
          <p:nvSpPr>
            <p:cNvPr id="90246" name="Text Box 287">
              <a:extLst>
                <a:ext uri="{FF2B5EF4-FFF2-40B4-BE49-F238E27FC236}">
                  <a16:creationId xmlns:a16="http://schemas.microsoft.com/office/drawing/2014/main" id="{99F64550-BFD0-4B75-A0EF-6EEDE7FBC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7" y="1600"/>
              <a:ext cx="231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000" kern="1200">
                  <a:solidFill>
                    <a:srgbClr val="000000"/>
                  </a:solidFill>
                  <a:latin typeface="Symbol" charset="0"/>
                </a:rPr>
                <a:t>l</a:t>
              </a:r>
              <a:r>
                <a:rPr lang="en-US" sz="4000" kern="1200" baseline="-25000">
                  <a:solidFill>
                    <a:srgbClr val="000000"/>
                  </a:solidFill>
                  <a:latin typeface="Arial" charset="0"/>
                </a:rPr>
                <a:t>in</a:t>
              </a:r>
            </a:p>
          </p:txBody>
        </p:sp>
        <p:sp>
          <p:nvSpPr>
            <p:cNvPr id="90247" name="Line 288">
              <a:extLst>
                <a:ext uri="{FF2B5EF4-FFF2-40B4-BE49-F238E27FC236}">
                  <a16:creationId xmlns:a16="http://schemas.microsoft.com/office/drawing/2014/main" id="{068858B2-D6CB-4F64-AC4E-9D853813D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0" y="887"/>
              <a:ext cx="6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</p:grpSp>
      <p:pic>
        <p:nvPicPr>
          <p:cNvPr id="107571" name="Picture 293" descr="underline_base">
            <a:extLst>
              <a:ext uri="{FF2B5EF4-FFF2-40B4-BE49-F238E27FC236}">
                <a16:creationId xmlns:a16="http://schemas.microsoft.com/office/drawing/2014/main" id="{A00BE042-24EC-4253-B0F6-E590E2D4C4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1" y="1568450"/>
            <a:ext cx="14627226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65" name="Rectangle 294">
            <a:extLst>
              <a:ext uri="{FF2B5EF4-FFF2-40B4-BE49-F238E27FC236}">
                <a16:creationId xmlns:a16="http://schemas.microsoft.com/office/drawing/2014/main" id="{342D76FE-8C5A-45BE-8093-108D8186D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08400" y="231777"/>
            <a:ext cx="15544800" cy="1746250"/>
          </a:xfrm>
        </p:spPr>
        <p:txBody>
          <a:bodyPr/>
          <a:lstStyle/>
          <a:p>
            <a:pPr>
              <a:defRPr/>
            </a:pPr>
            <a:r>
              <a:rPr lang="en-US" sz="72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107573" name="Text Box 308">
            <a:extLst>
              <a:ext uri="{FF2B5EF4-FFF2-40B4-BE49-F238E27FC236}">
                <a16:creationId xmlns:a16="http://schemas.microsoft.com/office/drawing/2014/main" id="{FDCAD17D-740D-4469-8B5C-07433F433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12147550"/>
            <a:ext cx="17557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kern="1200">
                <a:solidFill>
                  <a:srgbClr val="000000"/>
                </a:solidFill>
                <a:latin typeface="Arial" panose="020B0604020202020204" pitchFamily="34" charset="0"/>
              </a:rPr>
              <a:t>Host B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7574" name="Text Box 309">
            <a:extLst>
              <a:ext uri="{FF2B5EF4-FFF2-40B4-BE49-F238E27FC236}">
                <a16:creationId xmlns:a16="http://schemas.microsoft.com/office/drawing/2014/main" id="{0E5B0B0C-F555-44A4-B956-F6553AB57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0" y="9410700"/>
            <a:ext cx="17049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kern="12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sz="3200" kern="12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7575" name="Group 310">
            <a:extLst>
              <a:ext uri="{FF2B5EF4-FFF2-40B4-BE49-F238E27FC236}">
                <a16:creationId xmlns:a16="http://schemas.microsoft.com/office/drawing/2014/main" id="{FDCF5B5B-F68A-480A-937F-9541A597EFE9}"/>
              </a:ext>
            </a:extLst>
          </p:cNvPr>
          <p:cNvGrpSpPr>
            <a:grpSpLocks/>
          </p:cNvGrpSpPr>
          <p:nvPr/>
        </p:nvGrpSpPr>
        <p:grpSpPr bwMode="auto">
          <a:xfrm>
            <a:off x="18154651" y="9128127"/>
            <a:ext cx="463550" cy="882650"/>
            <a:chOff x="4140" y="429"/>
            <a:chExt cx="1425" cy="2396"/>
          </a:xfrm>
        </p:grpSpPr>
        <p:sp>
          <p:nvSpPr>
            <p:cNvPr id="107612" name="Freeform 311">
              <a:extLst>
                <a:ext uri="{FF2B5EF4-FFF2-40B4-BE49-F238E27FC236}">
                  <a16:creationId xmlns:a16="http://schemas.microsoft.com/office/drawing/2014/main" id="{7DA57CB2-B8BE-45EF-B515-7B38F9526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06" name="Rectangle 312">
              <a:extLst>
                <a:ext uri="{FF2B5EF4-FFF2-40B4-BE49-F238E27FC236}">
                  <a16:creationId xmlns:a16="http://schemas.microsoft.com/office/drawing/2014/main" id="{4E57EA8E-2DD9-45F1-A37A-C75FF3861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614" name="Freeform 313">
              <a:extLst>
                <a:ext uri="{FF2B5EF4-FFF2-40B4-BE49-F238E27FC236}">
                  <a16:creationId xmlns:a16="http://schemas.microsoft.com/office/drawing/2014/main" id="{E9C718F6-7BA6-4B08-8755-82C484C14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15" name="Freeform 314">
              <a:extLst>
                <a:ext uri="{FF2B5EF4-FFF2-40B4-BE49-F238E27FC236}">
                  <a16:creationId xmlns:a16="http://schemas.microsoft.com/office/drawing/2014/main" id="{709AAE89-2E32-43D5-BDD6-746C75067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09" name="Rectangle 315">
              <a:extLst>
                <a:ext uri="{FF2B5EF4-FFF2-40B4-BE49-F238E27FC236}">
                  <a16:creationId xmlns:a16="http://schemas.microsoft.com/office/drawing/2014/main" id="{03641B30-86F0-46DA-8495-877194B36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617" name="Group 316">
              <a:extLst>
                <a:ext uri="{FF2B5EF4-FFF2-40B4-BE49-F238E27FC236}">
                  <a16:creationId xmlns:a16="http://schemas.microsoft.com/office/drawing/2014/main" id="{855D21C6-578E-465D-887B-67E913261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235" name="AutoShape 317">
                <a:extLst>
                  <a:ext uri="{FF2B5EF4-FFF2-40B4-BE49-F238E27FC236}">
                    <a16:creationId xmlns:a16="http://schemas.microsoft.com/office/drawing/2014/main" id="{925E8A1C-4A9D-48BD-A4F3-A5FB67AD9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36" name="AutoShape 318">
                <a:extLst>
                  <a:ext uri="{FF2B5EF4-FFF2-40B4-BE49-F238E27FC236}">
                    <a16:creationId xmlns:a16="http://schemas.microsoft.com/office/drawing/2014/main" id="{84CAA984-6A87-4D11-AA77-4CB1AAD68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211" name="Rectangle 319">
              <a:extLst>
                <a:ext uri="{FF2B5EF4-FFF2-40B4-BE49-F238E27FC236}">
                  <a16:creationId xmlns:a16="http://schemas.microsoft.com/office/drawing/2014/main" id="{0CA9E59E-FBC8-4691-A5B0-F750604D6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619" name="Group 320">
              <a:extLst>
                <a:ext uri="{FF2B5EF4-FFF2-40B4-BE49-F238E27FC236}">
                  <a16:creationId xmlns:a16="http://schemas.microsoft.com/office/drawing/2014/main" id="{42A19ABB-85F7-4015-A802-6DDA6BA516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0233" name="AutoShape 321">
                <a:extLst>
                  <a:ext uri="{FF2B5EF4-FFF2-40B4-BE49-F238E27FC236}">
                    <a16:creationId xmlns:a16="http://schemas.microsoft.com/office/drawing/2014/main" id="{46A8060D-3D05-40F7-892A-5F9ED9567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34" name="AutoShape 322">
                <a:extLst>
                  <a:ext uri="{FF2B5EF4-FFF2-40B4-BE49-F238E27FC236}">
                    <a16:creationId xmlns:a16="http://schemas.microsoft.com/office/drawing/2014/main" id="{96F20B1D-E8DC-45E2-82DA-39F11DBA4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213" name="Rectangle 323">
              <a:extLst>
                <a:ext uri="{FF2B5EF4-FFF2-40B4-BE49-F238E27FC236}">
                  <a16:creationId xmlns:a16="http://schemas.microsoft.com/office/drawing/2014/main" id="{E657B667-156B-4575-9393-99C4B9F5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14" name="Rectangle 324">
              <a:extLst>
                <a:ext uri="{FF2B5EF4-FFF2-40B4-BE49-F238E27FC236}">
                  <a16:creationId xmlns:a16="http://schemas.microsoft.com/office/drawing/2014/main" id="{01CA7BE7-5D89-48CD-8726-C44F10BBD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622" name="Group 325">
              <a:extLst>
                <a:ext uri="{FF2B5EF4-FFF2-40B4-BE49-F238E27FC236}">
                  <a16:creationId xmlns:a16="http://schemas.microsoft.com/office/drawing/2014/main" id="{252178ED-C214-47A8-84DB-76C5C61EC5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231" name="AutoShape 326">
                <a:extLst>
                  <a:ext uri="{FF2B5EF4-FFF2-40B4-BE49-F238E27FC236}">
                    <a16:creationId xmlns:a16="http://schemas.microsoft.com/office/drawing/2014/main" id="{0252BFBC-F130-4540-9E1C-0C6891DB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32" name="AutoShape 327">
                <a:extLst>
                  <a:ext uri="{FF2B5EF4-FFF2-40B4-BE49-F238E27FC236}">
                    <a16:creationId xmlns:a16="http://schemas.microsoft.com/office/drawing/2014/main" id="{3F8FF2C0-05D4-4BDA-B2E7-D66FDDBB0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7623" name="Freeform 328">
              <a:extLst>
                <a:ext uri="{FF2B5EF4-FFF2-40B4-BE49-F238E27FC236}">
                  <a16:creationId xmlns:a16="http://schemas.microsoft.com/office/drawing/2014/main" id="{647D8948-F4EF-406C-B384-A95F23824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07624" name="Group 329">
              <a:extLst>
                <a:ext uri="{FF2B5EF4-FFF2-40B4-BE49-F238E27FC236}">
                  <a16:creationId xmlns:a16="http://schemas.microsoft.com/office/drawing/2014/main" id="{96AEDA47-89A7-4C13-A4F2-F1CE5AA1C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0229" name="AutoShape 330">
                <a:extLst>
                  <a:ext uri="{FF2B5EF4-FFF2-40B4-BE49-F238E27FC236}">
                    <a16:creationId xmlns:a16="http://schemas.microsoft.com/office/drawing/2014/main" id="{F575D7A8-3AF9-4881-AC15-6AA5905E3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30" name="AutoShape 331">
                <a:extLst>
                  <a:ext uri="{FF2B5EF4-FFF2-40B4-BE49-F238E27FC236}">
                    <a16:creationId xmlns:a16="http://schemas.microsoft.com/office/drawing/2014/main" id="{4FED851D-E01C-4754-A660-2704CFD6D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218" name="Rectangle 332">
              <a:extLst>
                <a:ext uri="{FF2B5EF4-FFF2-40B4-BE49-F238E27FC236}">
                  <a16:creationId xmlns:a16="http://schemas.microsoft.com/office/drawing/2014/main" id="{F934ADC8-1A52-4F89-8B86-5A5D93A4A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626" name="Freeform 333">
              <a:extLst>
                <a:ext uri="{FF2B5EF4-FFF2-40B4-BE49-F238E27FC236}">
                  <a16:creationId xmlns:a16="http://schemas.microsoft.com/office/drawing/2014/main" id="{753DDB47-CAF7-4DBA-9B79-A7BC58092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627" name="Freeform 334">
              <a:extLst>
                <a:ext uri="{FF2B5EF4-FFF2-40B4-BE49-F238E27FC236}">
                  <a16:creationId xmlns:a16="http://schemas.microsoft.com/office/drawing/2014/main" id="{9108332D-6137-421C-BF1A-B1E9A83D4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21" name="Oval 335">
              <a:extLst>
                <a:ext uri="{FF2B5EF4-FFF2-40B4-BE49-F238E27FC236}">
                  <a16:creationId xmlns:a16="http://schemas.microsoft.com/office/drawing/2014/main" id="{883F5260-C0B8-4FB5-BDEB-533041ECC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629" name="Freeform 336">
              <a:extLst>
                <a:ext uri="{FF2B5EF4-FFF2-40B4-BE49-F238E27FC236}">
                  <a16:creationId xmlns:a16="http://schemas.microsoft.com/office/drawing/2014/main" id="{B8D81E71-6EA9-41A1-A5FF-E2DAF97E1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223" name="AutoShape 337">
              <a:extLst>
                <a:ext uri="{FF2B5EF4-FFF2-40B4-BE49-F238E27FC236}">
                  <a16:creationId xmlns:a16="http://schemas.microsoft.com/office/drawing/2014/main" id="{2DEB724E-BFAD-4ECB-A1F9-8E14FE951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24" name="AutoShape 338">
              <a:extLst>
                <a:ext uri="{FF2B5EF4-FFF2-40B4-BE49-F238E27FC236}">
                  <a16:creationId xmlns:a16="http://schemas.microsoft.com/office/drawing/2014/main" id="{BE67D968-4E20-4910-9BB3-BBD486B1B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25" name="Oval 339">
              <a:extLst>
                <a:ext uri="{FF2B5EF4-FFF2-40B4-BE49-F238E27FC236}">
                  <a16:creationId xmlns:a16="http://schemas.microsoft.com/office/drawing/2014/main" id="{EA91C36E-04FC-4ED2-9815-4A5C6754F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26" name="Oval 340">
              <a:extLst>
                <a:ext uri="{FF2B5EF4-FFF2-40B4-BE49-F238E27FC236}">
                  <a16:creationId xmlns:a16="http://schemas.microsoft.com/office/drawing/2014/main" id="{BE9D3A1A-C6CC-4550-BC36-1350D8A0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kern="12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0227" name="Oval 341">
              <a:extLst>
                <a:ext uri="{FF2B5EF4-FFF2-40B4-BE49-F238E27FC236}">
                  <a16:creationId xmlns:a16="http://schemas.microsoft.com/office/drawing/2014/main" id="{A6BF1CD3-34FE-406B-8AD0-5818A7034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228" name="Rectangle 342">
              <a:extLst>
                <a:ext uri="{FF2B5EF4-FFF2-40B4-BE49-F238E27FC236}">
                  <a16:creationId xmlns:a16="http://schemas.microsoft.com/office/drawing/2014/main" id="{D5A7C78C-3D0D-4440-BBE0-58B80AB94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7576" name="Group 343">
            <a:extLst>
              <a:ext uri="{FF2B5EF4-FFF2-40B4-BE49-F238E27FC236}">
                <a16:creationId xmlns:a16="http://schemas.microsoft.com/office/drawing/2014/main" id="{2625D428-FF03-4F35-8800-B6B191701A54}"/>
              </a:ext>
            </a:extLst>
          </p:cNvPr>
          <p:cNvGrpSpPr>
            <a:grpSpLocks/>
          </p:cNvGrpSpPr>
          <p:nvPr/>
        </p:nvGrpSpPr>
        <p:grpSpPr bwMode="auto">
          <a:xfrm>
            <a:off x="17319627" y="11734801"/>
            <a:ext cx="463550" cy="882650"/>
            <a:chOff x="4140" y="429"/>
            <a:chExt cx="1425" cy="2396"/>
          </a:xfrm>
        </p:grpSpPr>
        <p:sp>
          <p:nvSpPr>
            <p:cNvPr id="107580" name="Freeform 344">
              <a:extLst>
                <a:ext uri="{FF2B5EF4-FFF2-40B4-BE49-F238E27FC236}">
                  <a16:creationId xmlns:a16="http://schemas.microsoft.com/office/drawing/2014/main" id="{3086D1BD-A7DF-4B98-92C8-262B98374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174" name="Rectangle 345">
              <a:extLst>
                <a:ext uri="{FF2B5EF4-FFF2-40B4-BE49-F238E27FC236}">
                  <a16:creationId xmlns:a16="http://schemas.microsoft.com/office/drawing/2014/main" id="{30E9DFFA-D9D2-4E1F-87EB-7BCA819AF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582" name="Freeform 346">
              <a:extLst>
                <a:ext uri="{FF2B5EF4-FFF2-40B4-BE49-F238E27FC236}">
                  <a16:creationId xmlns:a16="http://schemas.microsoft.com/office/drawing/2014/main" id="{57EC1CF6-C5D3-4D19-9974-C5898AED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83" name="Freeform 347">
              <a:extLst>
                <a:ext uri="{FF2B5EF4-FFF2-40B4-BE49-F238E27FC236}">
                  <a16:creationId xmlns:a16="http://schemas.microsoft.com/office/drawing/2014/main" id="{46EB3C5E-FCBE-46EC-B4C4-EC19C45FD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177" name="Rectangle 348">
              <a:extLst>
                <a:ext uri="{FF2B5EF4-FFF2-40B4-BE49-F238E27FC236}">
                  <a16:creationId xmlns:a16="http://schemas.microsoft.com/office/drawing/2014/main" id="{4C59F82B-6C21-4256-838B-0BA68067A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585" name="Group 349">
              <a:extLst>
                <a:ext uri="{FF2B5EF4-FFF2-40B4-BE49-F238E27FC236}">
                  <a16:creationId xmlns:a16="http://schemas.microsoft.com/office/drawing/2014/main" id="{C06731ED-8C98-4B84-8F54-1C4944B9D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203" name="AutoShape 350">
                <a:extLst>
                  <a:ext uri="{FF2B5EF4-FFF2-40B4-BE49-F238E27FC236}">
                    <a16:creationId xmlns:a16="http://schemas.microsoft.com/office/drawing/2014/main" id="{CAA12551-A7D5-4A32-ACD0-BEDE20E0D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04" name="AutoShape 351">
                <a:extLst>
                  <a:ext uri="{FF2B5EF4-FFF2-40B4-BE49-F238E27FC236}">
                    <a16:creationId xmlns:a16="http://schemas.microsoft.com/office/drawing/2014/main" id="{D408720B-7F2A-4861-93FA-FE7C5A8C9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179" name="Rectangle 352">
              <a:extLst>
                <a:ext uri="{FF2B5EF4-FFF2-40B4-BE49-F238E27FC236}">
                  <a16:creationId xmlns:a16="http://schemas.microsoft.com/office/drawing/2014/main" id="{B4F065CD-0D91-4A03-821D-E9B740DBE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587" name="Group 353">
              <a:extLst>
                <a:ext uri="{FF2B5EF4-FFF2-40B4-BE49-F238E27FC236}">
                  <a16:creationId xmlns:a16="http://schemas.microsoft.com/office/drawing/2014/main" id="{A3FB5C64-9EF0-476F-A2E5-FB4134638D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0201" name="AutoShape 354">
                <a:extLst>
                  <a:ext uri="{FF2B5EF4-FFF2-40B4-BE49-F238E27FC236}">
                    <a16:creationId xmlns:a16="http://schemas.microsoft.com/office/drawing/2014/main" id="{FDD75E42-7EA5-4E59-B778-1D6646FB5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02" name="AutoShape 355">
                <a:extLst>
                  <a:ext uri="{FF2B5EF4-FFF2-40B4-BE49-F238E27FC236}">
                    <a16:creationId xmlns:a16="http://schemas.microsoft.com/office/drawing/2014/main" id="{8CD42B30-B783-45FF-9D15-2A50F083B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181" name="Rectangle 356">
              <a:extLst>
                <a:ext uri="{FF2B5EF4-FFF2-40B4-BE49-F238E27FC236}">
                  <a16:creationId xmlns:a16="http://schemas.microsoft.com/office/drawing/2014/main" id="{BF074512-4C82-4288-B6D3-29FDF584C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82" name="Rectangle 357">
              <a:extLst>
                <a:ext uri="{FF2B5EF4-FFF2-40B4-BE49-F238E27FC236}">
                  <a16:creationId xmlns:a16="http://schemas.microsoft.com/office/drawing/2014/main" id="{4BAA5C60-528B-4A13-ADC0-526B584A0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7590" name="Group 358">
              <a:extLst>
                <a:ext uri="{FF2B5EF4-FFF2-40B4-BE49-F238E27FC236}">
                  <a16:creationId xmlns:a16="http://schemas.microsoft.com/office/drawing/2014/main" id="{56285C18-6EB4-41A4-9959-4033D93A8A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199" name="AutoShape 359">
                <a:extLst>
                  <a:ext uri="{FF2B5EF4-FFF2-40B4-BE49-F238E27FC236}">
                    <a16:creationId xmlns:a16="http://schemas.microsoft.com/office/drawing/2014/main" id="{51EF7585-0475-4E8A-A1F7-1436E032E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00" name="AutoShape 360">
                <a:extLst>
                  <a:ext uri="{FF2B5EF4-FFF2-40B4-BE49-F238E27FC236}">
                    <a16:creationId xmlns:a16="http://schemas.microsoft.com/office/drawing/2014/main" id="{20E927BA-F5CA-4F93-99B9-B8050E3D6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7591" name="Freeform 361">
              <a:extLst>
                <a:ext uri="{FF2B5EF4-FFF2-40B4-BE49-F238E27FC236}">
                  <a16:creationId xmlns:a16="http://schemas.microsoft.com/office/drawing/2014/main" id="{948062EB-FC9B-4464-B11D-5F5CBAE98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07592" name="Group 362">
              <a:extLst>
                <a:ext uri="{FF2B5EF4-FFF2-40B4-BE49-F238E27FC236}">
                  <a16:creationId xmlns:a16="http://schemas.microsoft.com/office/drawing/2014/main" id="{02ACFA6E-5BE4-418C-9F02-E98C47BDF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0197" name="AutoShape 363">
                <a:extLst>
                  <a:ext uri="{FF2B5EF4-FFF2-40B4-BE49-F238E27FC236}">
                    <a16:creationId xmlns:a16="http://schemas.microsoft.com/office/drawing/2014/main" id="{934289D3-7565-4C5D-8FFE-4694DA12B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198" name="AutoShape 364">
                <a:extLst>
                  <a:ext uri="{FF2B5EF4-FFF2-40B4-BE49-F238E27FC236}">
                    <a16:creationId xmlns:a16="http://schemas.microsoft.com/office/drawing/2014/main" id="{D1612184-9E80-4CA1-9CE8-7FC4E46F4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828800" eaLnBrk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12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0186" name="Rectangle 365">
              <a:extLst>
                <a:ext uri="{FF2B5EF4-FFF2-40B4-BE49-F238E27FC236}">
                  <a16:creationId xmlns:a16="http://schemas.microsoft.com/office/drawing/2014/main" id="{B0FFD46A-20F2-4582-8EE6-4BB2C06EA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594" name="Freeform 366">
              <a:extLst>
                <a:ext uri="{FF2B5EF4-FFF2-40B4-BE49-F238E27FC236}">
                  <a16:creationId xmlns:a16="http://schemas.microsoft.com/office/drawing/2014/main" id="{AF933571-D201-4B33-A59F-707ACEE3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95" name="Freeform 367">
              <a:extLst>
                <a:ext uri="{FF2B5EF4-FFF2-40B4-BE49-F238E27FC236}">
                  <a16:creationId xmlns:a16="http://schemas.microsoft.com/office/drawing/2014/main" id="{C852E682-1696-4AEB-9E48-9A7CF7BD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189" name="Oval 368">
              <a:extLst>
                <a:ext uri="{FF2B5EF4-FFF2-40B4-BE49-F238E27FC236}">
                  <a16:creationId xmlns:a16="http://schemas.microsoft.com/office/drawing/2014/main" id="{817D3BB0-1D68-4326-BC7F-D42CC3457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7597" name="Freeform 369">
              <a:extLst>
                <a:ext uri="{FF2B5EF4-FFF2-40B4-BE49-F238E27FC236}">
                  <a16:creationId xmlns:a16="http://schemas.microsoft.com/office/drawing/2014/main" id="{8126E807-87AE-487D-9840-8A9456450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0191" name="AutoShape 370">
              <a:extLst>
                <a:ext uri="{FF2B5EF4-FFF2-40B4-BE49-F238E27FC236}">
                  <a16:creationId xmlns:a16="http://schemas.microsoft.com/office/drawing/2014/main" id="{5348CD24-C500-47D4-9F9F-5B3DC360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92" name="AutoShape 371">
              <a:extLst>
                <a:ext uri="{FF2B5EF4-FFF2-40B4-BE49-F238E27FC236}">
                  <a16:creationId xmlns:a16="http://schemas.microsoft.com/office/drawing/2014/main" id="{BA29B080-D6F5-417B-B04A-24B8BAB6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93" name="Oval 372">
              <a:extLst>
                <a:ext uri="{FF2B5EF4-FFF2-40B4-BE49-F238E27FC236}">
                  <a16:creationId xmlns:a16="http://schemas.microsoft.com/office/drawing/2014/main" id="{EDE2F07F-3D17-4D3B-92D4-946065BCD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94" name="Oval 373">
              <a:extLst>
                <a:ext uri="{FF2B5EF4-FFF2-40B4-BE49-F238E27FC236}">
                  <a16:creationId xmlns:a16="http://schemas.microsoft.com/office/drawing/2014/main" id="{DA9B4E51-2567-45AA-B652-31EA318AB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00" kern="12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0195" name="Oval 374">
              <a:extLst>
                <a:ext uri="{FF2B5EF4-FFF2-40B4-BE49-F238E27FC236}">
                  <a16:creationId xmlns:a16="http://schemas.microsoft.com/office/drawing/2014/main" id="{37C33CC5-1147-4E94-A55E-75826AE2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196" name="Rectangle 375">
              <a:extLst>
                <a:ext uri="{FF2B5EF4-FFF2-40B4-BE49-F238E27FC236}">
                  <a16:creationId xmlns:a16="http://schemas.microsoft.com/office/drawing/2014/main" id="{D4FCB5E1-E72C-4D7B-B492-61FBB95DF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12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7577" name="Group 377">
            <a:extLst>
              <a:ext uri="{FF2B5EF4-FFF2-40B4-BE49-F238E27FC236}">
                <a16:creationId xmlns:a16="http://schemas.microsoft.com/office/drawing/2014/main" id="{BE7A8B74-0C69-4C40-B197-EBF0B6008FB9}"/>
              </a:ext>
            </a:extLst>
          </p:cNvPr>
          <p:cNvGrpSpPr>
            <a:grpSpLocks/>
          </p:cNvGrpSpPr>
          <p:nvPr/>
        </p:nvGrpSpPr>
        <p:grpSpPr bwMode="auto">
          <a:xfrm>
            <a:off x="4371976" y="11210927"/>
            <a:ext cx="1050924" cy="869950"/>
            <a:chOff x="-44" y="1473"/>
            <a:chExt cx="981" cy="1105"/>
          </a:xfrm>
        </p:grpSpPr>
        <p:pic>
          <p:nvPicPr>
            <p:cNvPr id="107578" name="Picture 378" descr="desktop_computer_stylized_medium">
              <a:extLst>
                <a:ext uri="{FF2B5EF4-FFF2-40B4-BE49-F238E27FC236}">
                  <a16:creationId xmlns:a16="http://schemas.microsoft.com/office/drawing/2014/main" id="{9DC7CB52-0FA6-4985-B47E-8522DAF16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579" name="Freeform 379">
              <a:extLst>
                <a:ext uri="{FF2B5EF4-FFF2-40B4-BE49-F238E27FC236}">
                  <a16:creationId xmlns:a16="http://schemas.microsoft.com/office/drawing/2014/main" id="{13E6E0EA-BBD3-4128-AF92-B297229DD9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1828800" eaLnBrk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kern="120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72" name="文本框 171">
            <a:extLst>
              <a:ext uri="{FF2B5EF4-FFF2-40B4-BE49-F238E27FC236}">
                <a16:creationId xmlns:a16="http://schemas.microsoft.com/office/drawing/2014/main" id="{FE482953-D188-454A-A4D2-EDB3EF5EE379}"/>
              </a:ext>
            </a:extLst>
          </p:cNvPr>
          <p:cNvSpPr txBox="1"/>
          <p:nvPr/>
        </p:nvSpPr>
        <p:spPr>
          <a:xfrm>
            <a:off x="18997706" y="13032177"/>
            <a:ext cx="54356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From James F. Kurose and Keith W. Ross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089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5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3542 L 0.0007 0.17802 L 0.08681 0.17894 L 0.04723 0.24191 L 0.19584 0.2419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55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83 0.2419 L 0.23889 0.24214 " pathEditMode="relative" ptsTypes="AA">
                                      <p:cBhvr>
                                        <p:cTn id="30" dur="3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55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6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88 0.24213 L 0.30624 0.24213 L 0.37083 0.15324 L 0.46041 0.15324 L 0.45902 0.01343 " pathEditMode="relative" ptsTypes="AAAAA">
                                      <p:cBhvr>
                                        <p:cTn id="37" dur="2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9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55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55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569" grpId="0" animBg="1"/>
      <p:bldP spid="355569" grpId="1" animBg="1"/>
      <p:bldP spid="355569" grpId="2" animBg="1"/>
      <p:bldP spid="355569" grpId="3" animBg="1"/>
      <p:bldP spid="355569" grpId="4" animBg="1"/>
      <p:bldP spid="355569" grpId="5" animBg="1"/>
      <p:bldP spid="355570" grpId="0" animBg="1"/>
      <p:bldP spid="355570" grpId="1" animBg="1"/>
      <p:bldP spid="355571" grpId="0"/>
      <p:bldP spid="355571" grpId="1"/>
      <p:bldP spid="355587" grpId="0"/>
      <p:bldP spid="355587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RDMA </a:t>
            </a:r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114" y="2898215"/>
            <a:ext cx="9378332" cy="585851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Remote Direct Memory Access (RDMA)</a:t>
            </a:r>
          </a:p>
          <a:p>
            <a:pPr lvl="1"/>
            <a:r>
              <a:rPr lang="en-US" altLang="zh-CN" dirty="0"/>
              <a:t>Bypass kernel; Zero copy </a:t>
            </a:r>
          </a:p>
          <a:p>
            <a:pPr lvl="1"/>
            <a:r>
              <a:rPr lang="en-US" altLang="zh-CN" dirty="0"/>
              <a:t>Offload transport to NIC </a:t>
            </a:r>
          </a:p>
          <a:p>
            <a:pPr lvl="1"/>
            <a:r>
              <a:rPr lang="en-US" altLang="zh-CN" dirty="0"/>
              <a:t>Super performance</a:t>
            </a:r>
          </a:p>
          <a:p>
            <a:pPr lvl="2"/>
            <a:r>
              <a:rPr lang="en-US" altLang="zh-CN" dirty="0"/>
              <a:t>Low and stable latency: &lt; 10us </a:t>
            </a:r>
          </a:p>
          <a:p>
            <a:pPr lvl="2"/>
            <a:r>
              <a:rPr lang="en-US" altLang="zh-CN" dirty="0"/>
              <a:t>High throughput: 40/100Gbps</a:t>
            </a:r>
          </a:p>
          <a:p>
            <a:pPr lvl="2"/>
            <a:r>
              <a:rPr lang="en-US" altLang="zh-CN" dirty="0"/>
              <a:t>Low CPU overhead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34EFA-6B13-4ECC-87C2-ECF3B8573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044" y="2423948"/>
            <a:ext cx="14049440" cy="10602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1BDF8-FC66-465F-9B00-6987DC8D1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6" y="8462304"/>
            <a:ext cx="24384000" cy="52536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9221B-61AB-44E5-95C5-B888B551E2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82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RDMA (RoCEv2) is deployed at scale in Microsoft Datacenters </a:t>
            </a:r>
          </a:p>
          <a:p>
            <a:pPr lvl="1"/>
            <a:r>
              <a:rPr lang="en-US" dirty="0"/>
              <a:t>e.g. Half of the traffic in a online service datacenter is RDMA </a:t>
            </a:r>
            <a:r>
              <a:rPr lang="en-US" sz="2800" dirty="0"/>
              <a:t>[1]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Datacenter topologies: </a:t>
            </a:r>
            <a:r>
              <a:rPr lang="en-US" dirty="0" err="1"/>
              <a:t>FatTree</a:t>
            </a:r>
            <a:r>
              <a:rPr lang="en-US" dirty="0"/>
              <a:t>, </a:t>
            </a:r>
            <a:r>
              <a:rPr lang="en-US" dirty="0" err="1"/>
              <a:t>Bcube</a:t>
            </a:r>
            <a:r>
              <a:rPr lang="en-US" dirty="0"/>
              <a:t>, VL2 </a:t>
            </a:r>
          </a:p>
          <a:p>
            <a:pPr lvl="1"/>
            <a:r>
              <a:rPr lang="en-US" dirty="0"/>
              <a:t>Lots of parallel paths between any pair of nodes </a:t>
            </a:r>
          </a:p>
          <a:p>
            <a:endParaRPr lang="en-US" dirty="0"/>
          </a:p>
          <a:p>
            <a:r>
              <a:rPr lang="en-US" dirty="0"/>
              <a:t>Current RDMA uses single-path for transmission </a:t>
            </a:r>
          </a:p>
          <a:p>
            <a:pPr lvl="1"/>
            <a:r>
              <a:rPr lang="en-US" dirty="0"/>
              <a:t>Not robust to failure </a:t>
            </a:r>
          </a:p>
          <a:p>
            <a:pPr lvl="1"/>
            <a:r>
              <a:rPr lang="en-US" dirty="0"/>
              <a:t>Imbalance: low network utilization and hot spot caused high latency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6D0D6-090E-4994-A0E4-6EBA962E3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59" y="2501915"/>
            <a:ext cx="12348446" cy="58234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RDMA </a:t>
            </a:r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8701" y="12031385"/>
            <a:ext cx="20900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2800" kern="1200" dirty="0">
                <a:solidFill>
                  <a:prstClr val="black"/>
                </a:solidFill>
                <a:latin typeface="Calibri"/>
              </a:rPr>
              <a:t>[1] Guo, Chuanxiong, et al. "RDMA over Commodity Ethernet at Scale. "</a:t>
            </a:r>
            <a:r>
              <a:rPr lang="en-US" sz="2800" i="1" kern="1200" dirty="0">
                <a:solidFill>
                  <a:prstClr val="black"/>
                </a:solidFill>
                <a:latin typeface="Calibri"/>
              </a:rPr>
              <a:t>Proceedings of the 2016 conference on ACM SIGCOMM 2016 Conference</a:t>
            </a:r>
            <a:r>
              <a:rPr lang="en-US" sz="2800" kern="1200" dirty="0">
                <a:solidFill>
                  <a:prstClr val="black"/>
                </a:solidFill>
                <a:latin typeface="Calibri"/>
              </a:rPr>
              <a:t>. ACM, 2016.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0F07B7-A302-4CD4-9F24-9D4626583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71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12">
            <a:extLst>
              <a:ext uri="{FF2B5EF4-FFF2-40B4-BE49-F238E27FC236}">
                <a16:creationId xmlns:a16="http://schemas.microsoft.com/office/drawing/2014/main" id="{2C27CF5A-775C-4E4A-B7BC-57BB5B8A7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233" y="2227371"/>
            <a:ext cx="9828702" cy="609800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5271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932033" y="5233482"/>
            <a:ext cx="5875506" cy="274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TCP/IP</a:t>
            </a:r>
          </a:p>
        </p:txBody>
      </p:sp>
      <p:sp>
        <p:nvSpPr>
          <p:cNvPr id="5" name="Oval 4"/>
          <p:cNvSpPr/>
          <p:nvPr/>
        </p:nvSpPr>
        <p:spPr>
          <a:xfrm>
            <a:off x="15151267" y="5233482"/>
            <a:ext cx="5875506" cy="274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RDMA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741394" y="6605082"/>
            <a:ext cx="3540868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264720" y="3482504"/>
            <a:ext cx="3210128" cy="1478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Multi-path TCP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483954" y="3482504"/>
            <a:ext cx="3210128" cy="1478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b="1" kern="1200" dirty="0">
                <a:solidFill>
                  <a:srgbClr val="FF0000"/>
                </a:solidFill>
                <a:latin typeface="Calibri"/>
              </a:rPr>
              <a:t>Multi-path Transport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4873" y="8775031"/>
            <a:ext cx="21041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The goal of this work is to design a high throughput and low latency multi-path transport for RDMA environment with low CPU overhead.  (</a:t>
            </a:r>
            <a:r>
              <a:rPr lang="en-US" sz="6400" b="1" kern="1200" dirty="0">
                <a:solidFill>
                  <a:srgbClr val="FF0000"/>
                </a:solidFill>
                <a:latin typeface="Calibri"/>
              </a:rPr>
              <a:t>MP-RDMA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)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9AE1F70-62F9-48A3-8D3E-2B30FA46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E43DD-434C-4531-909C-3152202147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6F619B-8D96-407F-85E8-394DFBA7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18" y="8001115"/>
            <a:ext cx="12407804" cy="42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RDMA Environment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270326"/>
            <a:ext cx="21031200" cy="7401432"/>
          </a:xfrm>
        </p:spPr>
        <p:txBody>
          <a:bodyPr/>
          <a:lstStyle/>
          <a:p>
            <a:r>
              <a:rPr lang="en-US" dirty="0"/>
              <a:t>NIC on-chip memory is scarce </a:t>
            </a:r>
          </a:p>
          <a:p>
            <a:pPr lvl="1"/>
            <a:r>
              <a:rPr lang="en-US" dirty="0"/>
              <a:t>Serves as a cache for RDMA connection states</a:t>
            </a:r>
          </a:p>
          <a:p>
            <a:r>
              <a:rPr lang="en-US" dirty="0"/>
              <a:t>Cache miss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host memory </a:t>
            </a:r>
          </a:p>
          <a:p>
            <a:pPr lvl="1"/>
            <a:r>
              <a:rPr lang="en-US" dirty="0"/>
              <a:t>PCIe latency becomes bottleneck </a:t>
            </a:r>
          </a:p>
          <a:p>
            <a:r>
              <a:rPr lang="en-US" dirty="0"/>
              <a:t>Frequent cache miss and results in poor performance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629" y="1908026"/>
            <a:ext cx="5560034" cy="43407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D4983C5-FC8E-48C6-88EA-F612D5B30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FADA1-22B1-42E3-9DA9-C6776B9DA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625" y="3519893"/>
            <a:ext cx="10443322" cy="37507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66B71-5232-4911-82FE-DCE2537E9881}"/>
              </a:ext>
            </a:extLst>
          </p:cNvPr>
          <p:cNvGrpSpPr/>
          <p:nvPr/>
        </p:nvGrpSpPr>
        <p:grpSpPr>
          <a:xfrm>
            <a:off x="5607360" y="8490001"/>
            <a:ext cx="16147616" cy="5062865"/>
            <a:chOff x="541461" y="2936436"/>
            <a:chExt cx="7788264" cy="29068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917C20-D112-4A9B-B11A-8DBF5155DA35}"/>
                </a:ext>
              </a:extLst>
            </p:cNvPr>
            <p:cNvSpPr/>
            <p:nvPr/>
          </p:nvSpPr>
          <p:spPr>
            <a:xfrm>
              <a:off x="578555" y="2936436"/>
              <a:ext cx="2108200" cy="29068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BF7B8F-ECF4-4156-AF8B-6218C7EBBE26}"/>
                </a:ext>
              </a:extLst>
            </p:cNvPr>
            <p:cNvSpPr/>
            <p:nvPr/>
          </p:nvSpPr>
          <p:spPr>
            <a:xfrm>
              <a:off x="5032389" y="2936436"/>
              <a:ext cx="1128888" cy="29068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5C96AE-AEAB-41DF-A1F9-2A260DB60438}"/>
                </a:ext>
              </a:extLst>
            </p:cNvPr>
            <p:cNvSpPr/>
            <p:nvPr/>
          </p:nvSpPr>
          <p:spPr>
            <a:xfrm>
              <a:off x="5196077" y="3521517"/>
              <a:ext cx="801511" cy="46166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Conn States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947408-5713-4409-8E1A-82CF7F2550BB}"/>
                </a:ext>
              </a:extLst>
            </p:cNvPr>
            <p:cNvSpPr txBox="1"/>
            <p:nvPr/>
          </p:nvSpPr>
          <p:spPr>
            <a:xfrm>
              <a:off x="1936041" y="4376915"/>
              <a:ext cx="383822" cy="54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5600" kern="1200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C3D936F-3380-430E-ACF7-A2AE34D26653}"/>
                </a:ext>
              </a:extLst>
            </p:cNvPr>
            <p:cNvCxnSpPr>
              <a:cxnSpLocks/>
            </p:cNvCxnSpPr>
            <p:nvPr/>
          </p:nvCxnSpPr>
          <p:spPr>
            <a:xfrm>
              <a:off x="6216295" y="3823938"/>
              <a:ext cx="1311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E337B3-5BE5-4D3E-A876-39F9069D2342}"/>
                </a:ext>
              </a:extLst>
            </p:cNvPr>
            <p:cNvSpPr txBox="1"/>
            <p:nvPr/>
          </p:nvSpPr>
          <p:spPr>
            <a:xfrm>
              <a:off x="6324965" y="3821467"/>
              <a:ext cx="2004760" cy="371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Send out, no cache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8D1B06-D494-4EB1-8191-B261A5A7DDD7}"/>
                </a:ext>
              </a:extLst>
            </p:cNvPr>
            <p:cNvSpPr txBox="1"/>
            <p:nvPr/>
          </p:nvSpPr>
          <p:spPr>
            <a:xfrm>
              <a:off x="5233609" y="2982562"/>
              <a:ext cx="696295" cy="477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4800" b="1" kern="1200" dirty="0">
                  <a:solidFill>
                    <a:prstClr val="black"/>
                  </a:solidFill>
                  <a:latin typeface="Calibri"/>
                </a:rPr>
                <a:t>NIC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2FE33F-C83B-4DE8-ACAD-FCA42B575ACC}"/>
                </a:ext>
              </a:extLst>
            </p:cNvPr>
            <p:cNvSpPr txBox="1"/>
            <p:nvPr/>
          </p:nvSpPr>
          <p:spPr>
            <a:xfrm>
              <a:off x="541461" y="2979849"/>
              <a:ext cx="1205510" cy="830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4800" b="1" kern="1200" dirty="0">
                  <a:solidFill>
                    <a:prstClr val="black"/>
                  </a:solidFill>
                  <a:latin typeface="Calibri"/>
                </a:rPr>
                <a:t>Host </a:t>
              </a:r>
              <a:r>
                <a:rPr lang="en-US" sz="4000" b="1" kern="1200" dirty="0">
                  <a:solidFill>
                    <a:prstClr val="black"/>
                  </a:solidFill>
                  <a:latin typeface="Calibri"/>
                </a:rPr>
                <a:t>memory</a:t>
              </a:r>
              <a:endParaRPr lang="en-US" sz="4800" b="1" kern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8AFC1E-A8E9-4052-8AAF-655679CB8CA4}"/>
                </a:ext>
              </a:extLst>
            </p:cNvPr>
            <p:cNvSpPr/>
            <p:nvPr/>
          </p:nvSpPr>
          <p:spPr>
            <a:xfrm>
              <a:off x="1721555" y="3084244"/>
              <a:ext cx="801511" cy="46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kern="1200" dirty="0">
                  <a:solidFill>
                    <a:prstClr val="white"/>
                  </a:solidFill>
                  <a:latin typeface="Calibri"/>
                </a:rPr>
                <a:t>Conn States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9678A8-ECC3-4323-871F-D2A9AE7AC4A1}"/>
                </a:ext>
              </a:extLst>
            </p:cNvPr>
            <p:cNvSpPr/>
            <p:nvPr/>
          </p:nvSpPr>
          <p:spPr>
            <a:xfrm>
              <a:off x="1721555" y="3786671"/>
              <a:ext cx="801511" cy="46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kern="1200" dirty="0">
                  <a:solidFill>
                    <a:prstClr val="white"/>
                  </a:solidFill>
                  <a:latin typeface="Calibri"/>
                </a:rPr>
                <a:t>Conn States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DB23D-5CF6-4B32-A2B7-E3053E3C717E}"/>
                </a:ext>
              </a:extLst>
            </p:cNvPr>
            <p:cNvSpPr/>
            <p:nvPr/>
          </p:nvSpPr>
          <p:spPr>
            <a:xfrm>
              <a:off x="1721555" y="5133907"/>
              <a:ext cx="801511" cy="46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kern="1200" dirty="0">
                  <a:solidFill>
                    <a:prstClr val="white"/>
                  </a:solidFill>
                  <a:latin typeface="Calibri"/>
                </a:rPr>
                <a:t>Conn States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5D6BBCF-9445-4F91-BB31-CC1DD3079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6294" y="3545908"/>
              <a:ext cx="1311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2293B2-54D0-4D82-80C8-92B092C18041}"/>
                </a:ext>
              </a:extLst>
            </p:cNvPr>
            <p:cNvSpPr txBox="1"/>
            <p:nvPr/>
          </p:nvSpPr>
          <p:spPr>
            <a:xfrm>
              <a:off x="6277971" y="3174106"/>
              <a:ext cx="1854810" cy="371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Receive data/ACK</a:t>
              </a:r>
            </a:p>
          </p:txBody>
        </p:sp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855972A0-87EF-438B-B47C-FD7B93AF47E3}"/>
                </a:ext>
              </a:extLst>
            </p:cNvPr>
            <p:cNvSpPr/>
            <p:nvPr/>
          </p:nvSpPr>
          <p:spPr>
            <a:xfrm>
              <a:off x="2818504" y="3821467"/>
              <a:ext cx="2050196" cy="632199"/>
            </a:xfrm>
            <a:prstGeom prst="leftRightArrow">
              <a:avLst/>
            </a:pr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US" sz="36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AFA2B5-E573-4FD4-91FD-74F0AC2DE1B3}"/>
                </a:ext>
              </a:extLst>
            </p:cNvPr>
            <p:cNvSpPr txBox="1"/>
            <p:nvPr/>
          </p:nvSpPr>
          <p:spPr>
            <a:xfrm>
              <a:off x="2850444" y="4638525"/>
              <a:ext cx="2050196" cy="371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sz="3600" b="1" kern="1200" dirty="0">
                  <a:solidFill>
                    <a:srgbClr val="FF0000"/>
                  </a:solidFill>
                  <a:latin typeface="Calibri"/>
                </a:rPr>
                <a:t>Fetch through PCIe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29024" y="9451774"/>
            <a:ext cx="19983980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design needs to add </a:t>
            </a:r>
            <a:r>
              <a:rPr lang="en-US" sz="6400" b="1" kern="1200" dirty="0">
                <a:solidFill>
                  <a:srgbClr val="FF0000"/>
                </a:solidFill>
                <a:latin typeface="Calibri"/>
              </a:rPr>
              <a:t>as little hardware memory footprint as possible 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compared with existing single-path RDMA</a:t>
            </a:r>
            <a:endParaRPr lang="en-US" sz="3600" kern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7917" y="2984276"/>
            <a:ext cx="20504590" cy="8702676"/>
          </a:xfrm>
        </p:spPr>
        <p:txBody>
          <a:bodyPr/>
          <a:lstStyle/>
          <a:p>
            <a:r>
              <a:rPr lang="en-US" dirty="0"/>
              <a:t>#1: How to achieve congestion-aware traffic split without per-path states? </a:t>
            </a:r>
          </a:p>
          <a:p>
            <a:r>
              <a:rPr lang="en-US" dirty="0"/>
              <a:t>#2: How to track out-of-order packets with small on-chip memory footprint? </a:t>
            </a:r>
          </a:p>
          <a:p>
            <a:r>
              <a:rPr lang="en-US" dirty="0"/>
              <a:t>#3: How to provide message ordering without hurting the application performance?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A0531-FCFC-427D-855E-4A02A5A4B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8BE51-A4E3-41B4-BA60-B9F18B5E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542" y="8153354"/>
            <a:ext cx="15376916" cy="528959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1730E64-2492-4057-8B1A-A2B36A816B54}"/>
              </a:ext>
            </a:extLst>
          </p:cNvPr>
          <p:cNvGrpSpPr/>
          <p:nvPr/>
        </p:nvGrpSpPr>
        <p:grpSpPr>
          <a:xfrm>
            <a:off x="17951746" y="10066763"/>
            <a:ext cx="5901544" cy="2459828"/>
            <a:chOff x="8975873" y="5033381"/>
            <a:chExt cx="2950772" cy="12299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48D0F3-3704-402D-9F5D-CCF7FF26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873" y="5033381"/>
              <a:ext cx="1671141" cy="36569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4EA4AB-9144-4878-9BBF-56BE7552B508}"/>
                </a:ext>
              </a:extLst>
            </p:cNvPr>
            <p:cNvSpPr txBox="1"/>
            <p:nvPr/>
          </p:nvSpPr>
          <p:spPr>
            <a:xfrm>
              <a:off x="9367385" y="5663130"/>
              <a:ext cx="2559260" cy="6001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Keep original RDMA message semantics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BB1A301-5F78-4DC1-84A7-8D4E7491F4AD}"/>
                </a:ext>
              </a:extLst>
            </p:cNvPr>
            <p:cNvCxnSpPr>
              <a:stCxn id="28" idx="0"/>
            </p:cNvCxnSpPr>
            <p:nvPr/>
          </p:nvCxnSpPr>
          <p:spPr>
            <a:xfrm flipH="1" flipV="1">
              <a:off x="9982201" y="5482786"/>
              <a:ext cx="664814" cy="1803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CD574A-A107-4DA2-AC16-6A46D5ADE26C}"/>
              </a:ext>
            </a:extLst>
          </p:cNvPr>
          <p:cNvGrpSpPr/>
          <p:nvPr/>
        </p:nvGrpSpPr>
        <p:grpSpPr>
          <a:xfrm>
            <a:off x="3612708" y="8629896"/>
            <a:ext cx="5592252" cy="3057056"/>
            <a:chOff x="1806354" y="4314948"/>
            <a:chExt cx="2796126" cy="15285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60F446-4293-482B-87B3-2DF1468B1434}"/>
                </a:ext>
              </a:extLst>
            </p:cNvPr>
            <p:cNvGrpSpPr/>
            <p:nvPr/>
          </p:nvGrpSpPr>
          <p:grpSpPr>
            <a:xfrm>
              <a:off x="4077148" y="4862456"/>
              <a:ext cx="525332" cy="981020"/>
              <a:chOff x="4077148" y="4862456"/>
              <a:chExt cx="525332" cy="98102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9DE3DFF-60A4-4C71-BAC1-B75020D9962B}"/>
                  </a:ext>
                </a:extLst>
              </p:cNvPr>
              <p:cNvCxnSpPr/>
              <p:nvPr/>
            </p:nvCxnSpPr>
            <p:spPr>
              <a:xfrm flipV="1">
                <a:off x="4077148" y="4862456"/>
                <a:ext cx="365760" cy="32273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5DB0D40-80C4-48DE-A23A-D8F894D4C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148" y="5350482"/>
                <a:ext cx="525332" cy="1538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9006C6B-E019-4B96-9A5A-23F9FA178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248" y="5482785"/>
                <a:ext cx="487232" cy="360691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7773B3-0930-499C-9FE5-1EC76898B697}"/>
                </a:ext>
              </a:extLst>
            </p:cNvPr>
            <p:cNvSpPr txBox="1"/>
            <p:nvPr/>
          </p:nvSpPr>
          <p:spPr>
            <a:xfrm>
              <a:off x="1806354" y="4314948"/>
              <a:ext cx="2005836" cy="6001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Multi-path </a:t>
              </a:r>
            </a:p>
            <a:p>
              <a:pPr defTabSz="1828800" hangingPunct="1"/>
              <a:r>
                <a:rPr lang="en-US" sz="3600" b="1" kern="1200" dirty="0">
                  <a:solidFill>
                    <a:prstClr val="black"/>
                  </a:solidFill>
                  <a:latin typeface="Calibri"/>
                </a:rPr>
                <a:t>congestion control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4FD7CA-8E39-441F-94AA-8C13ABE398F4}"/>
                </a:ext>
              </a:extLst>
            </p:cNvPr>
            <p:cNvCxnSpPr>
              <a:cxnSpLocks/>
            </p:cNvCxnSpPr>
            <p:nvPr/>
          </p:nvCxnSpPr>
          <p:spPr>
            <a:xfrm>
              <a:off x="3792770" y="4627852"/>
              <a:ext cx="310807" cy="6131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08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74" y="730251"/>
            <a:ext cx="22990440" cy="2651126"/>
          </a:xfrm>
        </p:spPr>
        <p:txBody>
          <a:bodyPr/>
          <a:lstStyle/>
          <a:p>
            <a:r>
              <a:rPr lang="en-US" dirty="0"/>
              <a:t>Challenge #1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2720" y="2949358"/>
            <a:ext cx="22273948" cy="10022776"/>
          </a:xfrm>
        </p:spPr>
        <p:txBody>
          <a:bodyPr>
            <a:normAutofit/>
          </a:bodyPr>
          <a:lstStyle/>
          <a:p>
            <a:r>
              <a:rPr lang="en-US" dirty="0"/>
              <a:t>Tracking the transmission and congestion states on every paths </a:t>
            </a:r>
          </a:p>
          <a:p>
            <a:pPr lvl="1"/>
            <a:r>
              <a:rPr lang="en-US" dirty="0"/>
              <a:t>Congestion-aware load distribution </a:t>
            </a:r>
          </a:p>
          <a:p>
            <a:endParaRPr lang="en-US" dirty="0"/>
          </a:p>
          <a:p>
            <a:r>
              <a:rPr lang="en-US" dirty="0"/>
              <a:t>MPTCP transport maintains per-path states at host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RoCEv2: 248B per connection </a:t>
            </a:r>
            <a:endParaRPr lang="en-US" dirty="0"/>
          </a:p>
          <a:p>
            <a:pPr lvl="1"/>
            <a:r>
              <a:rPr lang="en-US" dirty="0"/>
              <a:t>8 paths </a:t>
            </a:r>
            <a:r>
              <a:rPr lang="en-US" dirty="0">
                <a:sym typeface="Wingdings" panose="05000000000000000000" pitchFamily="2" charset="2"/>
              </a:rPr>
              <a:t>requires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368</a:t>
            </a:r>
            <a:r>
              <a:rPr lang="en-US" dirty="0">
                <a:sym typeface="Wingdings" panose="05000000000000000000" pitchFamily="2" charset="2"/>
              </a:rPr>
              <a:t> Bytes  more frequent cache miss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Each path requires states including </a:t>
            </a:r>
            <a:r>
              <a:rPr lang="en-US" i="1" dirty="0" err="1">
                <a:sym typeface="Wingdings" panose="05000000000000000000" pitchFamily="2" charset="2"/>
              </a:rPr>
              <a:t>rcv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nxt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snd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nxt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snd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una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snd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ssthresh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snd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cwnd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srtt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rttvar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i="1" dirty="0" err="1">
                <a:sym typeface="Wingdings" panose="05000000000000000000" pitchFamily="2" charset="2"/>
              </a:rPr>
              <a:t>rtt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seq</a:t>
            </a:r>
            <a:r>
              <a:rPr lang="en-US" i="1" dirty="0">
                <a:sym typeface="Wingdings" panose="05000000000000000000" pitchFamily="2" charset="2"/>
              </a:rPr>
              <a:t>, map data </a:t>
            </a:r>
            <a:r>
              <a:rPr lang="en-US" i="1" dirty="0" err="1">
                <a:sym typeface="Wingdings" panose="05000000000000000000" pitchFamily="2" charset="2"/>
              </a:rPr>
              <a:t>seq</a:t>
            </a:r>
            <a:r>
              <a:rPr lang="en-US" i="1" dirty="0">
                <a:sym typeface="Wingdings" panose="05000000000000000000" pitchFamily="2" charset="2"/>
              </a:rPr>
              <a:t>, map </a:t>
            </a:r>
            <a:r>
              <a:rPr lang="en-US" i="1" dirty="0" err="1">
                <a:sym typeface="Wingdings" panose="05000000000000000000" pitchFamily="2" charset="2"/>
              </a:rPr>
              <a:t>subseq</a:t>
            </a:r>
            <a:r>
              <a:rPr lang="en-US" i="1" dirty="0">
                <a:sym typeface="Wingdings" panose="05000000000000000000" pitchFamily="2" charset="2"/>
              </a:rPr>
              <a:t>, map data </a:t>
            </a:r>
            <a:r>
              <a:rPr lang="en-US" i="1" dirty="0" err="1">
                <a:sym typeface="Wingdings" panose="05000000000000000000" pitchFamily="2" charset="2"/>
              </a:rPr>
              <a:t>len</a:t>
            </a:r>
            <a:r>
              <a:rPr lang="en-US" dirty="0">
                <a:sym typeface="Wingdings" panose="05000000000000000000" pitchFamily="2" charset="2"/>
              </a:rPr>
              <a:t>, ...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83782" y="10068222"/>
            <a:ext cx="18016436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Challenge #1: </a:t>
            </a:r>
          </a:p>
          <a:p>
            <a:pPr marL="914400" indent="-914400" algn="l" defTabSz="1828800" hangingPunct="1">
              <a:buFont typeface="Arial" panose="020B0604020202020204" pitchFamily="34" charset="0"/>
              <a:buChar char="•"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How to do multi-path congestion control without per-path states?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949D-4EB3-4B4E-B4D5-F938A4671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AC23B-6804-48E9-972D-01DB4AAE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84" y="508458"/>
            <a:ext cx="15376916" cy="528959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5911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Multi-Path ACK Clocking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3048002"/>
                <a:ext cx="21031200" cy="993648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A transport without per-path states </a:t>
                </a:r>
              </a:p>
              <a:p>
                <a:pPr lvl="1"/>
                <a:r>
                  <a:rPr lang="en-US" dirty="0"/>
                  <a:t>Only one single set of states for the whole flow</a:t>
                </a:r>
              </a:p>
              <a:p>
                <a:r>
                  <a:rPr lang="en-US" dirty="0"/>
                  <a:t>Insight: let per-path states flow along each path </a:t>
                </a:r>
              </a:p>
              <a:p>
                <a:endParaRPr lang="en-US" dirty="0"/>
              </a:p>
              <a:p>
                <a:r>
                  <a:rPr lang="en-US" dirty="0"/>
                  <a:t>Algorithm: </a:t>
                </a:r>
              </a:p>
              <a:p>
                <a:pPr lvl="1"/>
                <a:r>
                  <a:rPr lang="en-US" dirty="0"/>
                  <a:t>At beginning, spread N packets randomly to N paths </a:t>
                </a:r>
              </a:p>
              <a:p>
                <a:pPr lvl="1"/>
                <a:r>
                  <a:rPr lang="en-US" dirty="0"/>
                  <a:t>For each received ACK: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𝑐𝑤𝑛𝑑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←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𝑐𝑤𝑛𝑑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𝑐𝑤𝑛𝑑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𝐸𝐶𝑁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𝑐𝑤𝑛𝑑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𝐸𝐶𝑁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Clock a packet </a:t>
                </a:r>
                <a:r>
                  <a:rPr lang="en-US" b="1" dirty="0">
                    <a:solidFill>
                      <a:srgbClr val="FF0000"/>
                    </a:solidFill>
                  </a:rPr>
                  <a:t>to the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ACKed</a:t>
                </a:r>
                <a:r>
                  <a:rPr lang="en-US" b="1" dirty="0">
                    <a:solidFill>
                      <a:srgbClr val="FF0000"/>
                    </a:solidFill>
                  </a:rPr>
                  <a:t> path </a:t>
                </a:r>
                <a:r>
                  <a:rPr lang="en-US" dirty="0"/>
                  <a:t>to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𝑐𝑤𝑛𝑑</m:t>
                    </m:r>
                  </m:oMath>
                </a14:m>
                <a:r>
                  <a:rPr lang="en-US" dirty="0"/>
                  <a:t> allows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3048002"/>
                <a:ext cx="21031200" cy="9936480"/>
              </a:xfrm>
              <a:blipFill>
                <a:blip r:embed="rId3"/>
                <a:stretch>
                  <a:fillRect l="-1014" t="-2945" b="-1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536602" y="9669101"/>
            <a:ext cx="6645244" cy="10502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95111" y="9022768"/>
            <a:ext cx="531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“Good” paths load will gradually increase </a:t>
            </a:r>
          </a:p>
        </p:txBody>
      </p:sp>
      <p:cxnSp>
        <p:nvCxnSpPr>
          <p:cNvPr id="9" name="Straight Connector 8"/>
          <p:cNvCxnSpPr>
            <a:cxnSpLocks/>
            <a:stCxn id="6" idx="3"/>
            <a:endCxn id="7" idx="1"/>
          </p:cNvCxnSpPr>
          <p:nvPr/>
        </p:nvCxnSpPr>
        <p:spPr>
          <a:xfrm flipV="1">
            <a:off x="13181846" y="9622933"/>
            <a:ext cx="713265" cy="57126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36602" y="11046768"/>
            <a:ext cx="6645244" cy="8051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95109" y="10907494"/>
            <a:ext cx="531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“bad” paths load will decrease quickly </a:t>
            </a:r>
          </a:p>
        </p:txBody>
      </p:sp>
      <p:cxnSp>
        <p:nvCxnSpPr>
          <p:cNvPr id="12" name="Straight Connector 11"/>
          <p:cNvCxnSpPr>
            <a:cxnSpLocks/>
            <a:stCxn id="10" idx="3"/>
            <a:endCxn id="11" idx="1"/>
          </p:cNvCxnSpPr>
          <p:nvPr/>
        </p:nvCxnSpPr>
        <p:spPr>
          <a:xfrm>
            <a:off x="13181846" y="11449330"/>
            <a:ext cx="713263" cy="583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2FCB5-DF07-40BB-BC37-541D6660C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301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10" grpId="0" animBg="1"/>
      <p:bldP spid="10" grpId="1" animBg="1"/>
      <p:bldP spid="11" grpId="0"/>
      <p:bldP spid="11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72663" y="5561814"/>
            <a:ext cx="546754" cy="28468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665541" y="6438503"/>
            <a:ext cx="716438" cy="10935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84781" y="5561814"/>
            <a:ext cx="546754" cy="28468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122219" y="6438505"/>
            <a:ext cx="716438" cy="10935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" name="Curved Connector 9"/>
          <p:cNvCxnSpPr>
            <a:stCxn id="4" idx="3"/>
            <a:endCxn id="6" idx="1"/>
          </p:cNvCxnSpPr>
          <p:nvPr/>
        </p:nvCxnSpPr>
        <p:spPr>
          <a:xfrm>
            <a:off x="9219416" y="6985262"/>
            <a:ext cx="6065364" cy="254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4" idx="2"/>
            <a:endCxn id="6" idx="2"/>
          </p:cNvCxnSpPr>
          <p:nvPr/>
        </p:nvCxnSpPr>
        <p:spPr>
          <a:xfrm rot="16200000" flipH="1">
            <a:off x="12252098" y="5102651"/>
            <a:ext cx="25400" cy="6612118"/>
          </a:xfrm>
          <a:prstGeom prst="curvedConnector3">
            <a:avLst>
              <a:gd name="adj1" fmla="val 39525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0"/>
            <a:endCxn id="6" idx="0"/>
          </p:cNvCxnSpPr>
          <p:nvPr/>
        </p:nvCxnSpPr>
        <p:spPr>
          <a:xfrm rot="5400000" flipH="1" flipV="1">
            <a:off x="12252098" y="2255757"/>
            <a:ext cx="25400" cy="6612118"/>
          </a:xfrm>
          <a:prstGeom prst="curvedConnector3">
            <a:avLst>
              <a:gd name="adj1" fmla="val 4917528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" idx="3"/>
            <a:endCxn id="4" idx="1"/>
          </p:cNvCxnSpPr>
          <p:nvPr/>
        </p:nvCxnSpPr>
        <p:spPr>
          <a:xfrm>
            <a:off x="7381978" y="6985258"/>
            <a:ext cx="1290684" cy="4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7" idx="1"/>
          </p:cNvCxnSpPr>
          <p:nvPr/>
        </p:nvCxnSpPr>
        <p:spPr>
          <a:xfrm flipV="1">
            <a:off x="15831534" y="6985261"/>
            <a:ext cx="1290684" cy="2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654567" y="6438503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2284431" y="10065083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51665" y="9898428"/>
            <a:ext cx="257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Data Packet</a:t>
            </a:r>
          </a:p>
        </p:txBody>
      </p:sp>
      <p:sp>
        <p:nvSpPr>
          <p:cNvPr id="40" name="Oval 39"/>
          <p:cNvSpPr/>
          <p:nvPr/>
        </p:nvSpPr>
        <p:spPr>
          <a:xfrm>
            <a:off x="2284429" y="10740315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51665" y="10573660"/>
            <a:ext cx="257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ACK Packet</a:t>
            </a:r>
          </a:p>
        </p:txBody>
      </p:sp>
      <p:sp>
        <p:nvSpPr>
          <p:cNvPr id="42" name="Oval 41"/>
          <p:cNvSpPr/>
          <p:nvPr/>
        </p:nvSpPr>
        <p:spPr>
          <a:xfrm>
            <a:off x="16118657" y="6438501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45" name="Oval 44"/>
          <p:cNvSpPr/>
          <p:nvPr/>
        </p:nvSpPr>
        <p:spPr>
          <a:xfrm>
            <a:off x="7658107" y="7026911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46" name="Oval 45"/>
          <p:cNvSpPr/>
          <p:nvPr/>
        </p:nvSpPr>
        <p:spPr>
          <a:xfrm>
            <a:off x="7636113" y="7528753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47" name="Oval 46"/>
          <p:cNvSpPr/>
          <p:nvPr/>
        </p:nvSpPr>
        <p:spPr>
          <a:xfrm>
            <a:off x="16118657" y="7187935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48" name="Oval 47"/>
          <p:cNvSpPr/>
          <p:nvPr/>
        </p:nvSpPr>
        <p:spPr>
          <a:xfrm>
            <a:off x="16132403" y="6772645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49" name="Oval 48"/>
          <p:cNvSpPr/>
          <p:nvPr/>
        </p:nvSpPr>
        <p:spPr>
          <a:xfrm>
            <a:off x="7589509" y="6201021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4</a:t>
            </a:r>
          </a:p>
        </p:txBody>
      </p:sp>
      <p:sp>
        <p:nvSpPr>
          <p:cNvPr id="52" name="Oval 51"/>
          <p:cNvSpPr/>
          <p:nvPr/>
        </p:nvSpPr>
        <p:spPr>
          <a:xfrm>
            <a:off x="7751975" y="7236039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6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A930D00-BE42-42DA-AAC2-F02F907E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Multi-Path ACK Clocking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E3F02-EBE4-42A4-A865-476A816AC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792EBE-23D2-4462-AF00-E6BDD63FBA6C}"/>
              </a:ext>
            </a:extLst>
          </p:cNvPr>
          <p:cNvSpPr/>
          <p:nvPr/>
        </p:nvSpPr>
        <p:spPr>
          <a:xfrm>
            <a:off x="748850" y="11670621"/>
            <a:ext cx="7661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en-US" sz="3600" kern="1200" dirty="0" err="1">
                <a:solidFill>
                  <a:prstClr val="black"/>
                </a:solidFill>
                <a:latin typeface="Calibri"/>
              </a:rPr>
              <a:t>avail_wnd</a:t>
            </a: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 = </a:t>
            </a:r>
            <a:r>
              <a:rPr lang="en-US" sz="3600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 − (</a:t>
            </a:r>
            <a:r>
              <a:rPr lang="en-US" sz="3600" kern="1200" dirty="0" err="1">
                <a:solidFill>
                  <a:prstClr val="black"/>
                </a:solidFill>
                <a:latin typeface="Calibri"/>
              </a:rPr>
              <a:t>snd_nxt</a:t>
            </a: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 −</a:t>
            </a:r>
            <a:r>
              <a:rPr lang="en-US" sz="3600" kern="1200" dirty="0" err="1">
                <a:solidFill>
                  <a:prstClr val="black"/>
                </a:solidFill>
                <a:latin typeface="Calibri"/>
              </a:rPr>
              <a:t>snd_una</a:t>
            </a:r>
            <a:r>
              <a:rPr lang="en-US" sz="3600" kern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06F1E9-EBCC-42C8-B7CF-E1062753AC71}"/>
              </a:ext>
            </a:extLst>
          </p:cNvPr>
          <p:cNvSpPr/>
          <p:nvPr/>
        </p:nvSpPr>
        <p:spPr>
          <a:xfrm>
            <a:off x="1566772" y="12429657"/>
            <a:ext cx="5828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en-US" sz="3600" b="1" kern="1200" dirty="0" err="1">
                <a:solidFill>
                  <a:srgbClr val="FF0000"/>
                </a:solidFill>
                <a:latin typeface="Calibri"/>
              </a:rPr>
              <a:t>initi_cwnd</a:t>
            </a:r>
            <a:r>
              <a:rPr lang="en-US" sz="3600" b="1" kern="1200" dirty="0">
                <a:solidFill>
                  <a:srgbClr val="FF0000"/>
                </a:solidFill>
                <a:latin typeface="Calibri"/>
              </a:rPr>
              <a:t> = 3, </a:t>
            </a:r>
            <a:r>
              <a:rPr lang="en-US" sz="3600" b="1" kern="1200" dirty="0" err="1">
                <a:solidFill>
                  <a:srgbClr val="FF0000"/>
                </a:solidFill>
                <a:latin typeface="Calibri"/>
              </a:rPr>
              <a:t>avail_wnd</a:t>
            </a:r>
            <a:r>
              <a:rPr lang="en-US" sz="3600" b="1" kern="1200" dirty="0">
                <a:solidFill>
                  <a:srgbClr val="FF0000"/>
                </a:solidFill>
                <a:latin typeface="Calibri"/>
              </a:rPr>
              <a:t> = 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40235" y="3804942"/>
            <a:ext cx="8437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non-ECN,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3.3,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avail_wnd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1.3(&gt;1)</a:t>
            </a:r>
          </a:p>
          <a:p>
            <a:pPr defTabSz="1828800" hangingPunct="1"/>
            <a:r>
              <a:rPr lang="en-US" sz="3600" b="1" kern="1200" dirty="0">
                <a:solidFill>
                  <a:srgbClr val="70AD47"/>
                </a:solidFill>
                <a:latin typeface="Calibri"/>
              </a:rPr>
              <a:t>SEND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94591" y="8366256"/>
            <a:ext cx="7574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ECN,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2.8,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avail_wnd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0.8(&lt;1)</a:t>
            </a:r>
          </a:p>
          <a:p>
            <a:pPr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NOT SEND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562817" y="5185936"/>
            <a:ext cx="9782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Non- ECN,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cwnd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3.1, </a:t>
            </a:r>
            <a:r>
              <a:rPr lang="en-US" sz="3600" b="1" kern="1200" dirty="0" err="1">
                <a:solidFill>
                  <a:prstClr val="black"/>
                </a:solidFill>
                <a:latin typeface="Calibri"/>
              </a:rPr>
              <a:t>avail_wnd</a:t>
            </a:r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 = 2.1(&gt;1)</a:t>
            </a:r>
          </a:p>
          <a:p>
            <a:pPr defTabSz="1828800" hangingPunct="1"/>
            <a:r>
              <a:rPr lang="en-US" sz="3600" b="1" kern="1200" dirty="0">
                <a:solidFill>
                  <a:srgbClr val="70AD47"/>
                </a:solidFill>
                <a:latin typeface="Calibri"/>
              </a:rPr>
              <a:t>SEND</a:t>
            </a:r>
            <a:endParaRPr lang="en-US" sz="3600" kern="12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A3A2C4-CA87-4673-8EFD-500D798FA407}"/>
              </a:ext>
            </a:extLst>
          </p:cNvPr>
          <p:cNvSpPr/>
          <p:nvPr/>
        </p:nvSpPr>
        <p:spPr>
          <a:xfrm>
            <a:off x="8490407" y="7218143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494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4.16667E-6 0.00023 C 0.00065 -0.00347 0.00156 -0.00718 0.00221 -0.01088 C 0.00247 -0.01227 0.0026 -0.01366 0.00299 -0.01505 C 0.00338 -0.01644 0.00416 -0.01759 0.00455 -0.01921 C 0.00494 -0.02037 0.00507 -0.02199 0.00533 -0.02315 C 0.00677 -0.02917 0.00703 -0.02894 0.00924 -0.03426 C 0.01276 -0.05301 0.00885 -0.0338 0.01237 -0.04792 C 0.01263 -0.04931 0.01263 -0.05093 0.01302 -0.05208 C 0.01367 -0.0537 0.01458 -0.05486 0.01536 -0.05625 C 0.01692 -0.06181 0.01679 -0.06227 0.01927 -0.06713 C 0.01992 -0.06875 0.02083 -0.06991 0.02161 -0.0713 C 0.02239 -0.07315 0.02304 -0.07523 0.02395 -0.07685 C 0.02461 -0.07801 0.02552 -0.0787 0.02617 -0.07963 C 0.02721 -0.08102 0.02838 -0.08218 0.02929 -0.0838 C 0.0302 -0.08495 0.03086 -0.08657 0.03164 -0.08796 C 0.03216 -0.08866 0.03606 -0.09398 0.03711 -0.09468 C 0.03776 -0.09537 0.03867 -0.09537 0.03932 -0.09607 C 0.04023 -0.09676 0.04088 -0.09815 0.04166 -0.09884 C 0.0427 -0.09977 0.04375 -0.10046 0.04479 -0.10162 C 0.04635 -0.10324 0.04765 -0.10602 0.04948 -0.10718 C 0.0552 -0.11065 0.04804 -0.10602 0.05403 -0.11134 C 0.05481 -0.11181 0.05559 -0.11204 0.05638 -0.1125 C 0.05898 -0.11505 0.05859 -0.11644 0.06184 -0.11806 C 0.06432 -0.11945 0.06953 -0.12083 0.06953 -0.1206 C 0.07604 -0.12662 0.06862 -0.12083 0.07799 -0.125 C 0.07942 -0.12546 0.08059 -0.12708 0.0819 -0.12778 C 0.08476 -0.12917 0.09023 -0.13009 0.0927 -0.13056 C 0.09349 -0.13102 0.09427 -0.13148 0.09505 -0.13195 C 0.09661 -0.13241 0.09817 -0.13264 0.09961 -0.13333 C 0.10091 -0.13357 0.10221 -0.13403 0.10351 -0.13449 C 0.10455 -0.13495 0.10559 -0.13542 0.10664 -0.13588 C 0.10768 -0.13681 0.10859 -0.1382 0.10976 -0.13866 C 0.11119 -0.13958 0.11276 -0.13958 0.11432 -0.14005 C 0.11692 -0.1419 0.1194 -0.14468 0.12213 -0.1456 C 0.12747 -0.14745 0.12461 -0.14653 0.13059 -0.14838 C 0.1358 -0.15139 0.12942 -0.14792 0.1375 -0.15116 C 0.13841 -0.15139 0.13906 -0.15232 0.13984 -0.15255 C 0.14479 -0.15324 0.14961 -0.15347 0.15455 -0.15394 C 0.16914 -0.15532 0.1638 -0.1544 0.17461 -0.15648 C 0.18268 -0.15625 0.21119 -0.15556 0.22343 -0.15394 C 0.22474 -0.1537 0.22591 -0.15278 0.22721 -0.15255 C 0.23033 -0.15185 0.23346 -0.15162 0.23645 -0.15116 C 0.23776 -0.1507 0.23906 -0.15023 0.24036 -0.14977 C 0.24114 -0.14931 0.24192 -0.14861 0.2427 -0.14838 C 0.24492 -0.14745 0.24908 -0.1463 0.25117 -0.1456 C 0.25195 -0.14514 0.25273 -0.14445 0.25351 -0.14421 C 0.25833 -0.14259 0.26171 -0.14306 0.26666 -0.14005 C 0.27057 -0.13773 0.27083 -0.13773 0.27591 -0.13333 C 0.27682 -0.13241 0.27747 -0.13102 0.27825 -0.13056 C 0.27929 -0.12963 0.28033 -0.12986 0.28138 -0.12917 C 0.28437 -0.12708 0.28541 -0.12477 0.28828 -0.12222 C 0.28906 -0.12153 0.28997 -0.12153 0.29062 -0.12083 C 0.2914 -0.12014 0.29218 -0.11875 0.29296 -0.11806 C 0.29375 -0.11736 0.29453 -0.11736 0.29531 -0.11667 C 0.29661 -0.11551 0.29791 -0.11412 0.29908 -0.1125 C 0.30208 -0.10926 0.30481 -0.10532 0.30768 -0.10162 C 0.30872 -0.10023 0.31002 -0.09931 0.31067 -0.09745 C 0.31367 -0.09074 0.31198 -0.09329 0.31536 -0.08935 C 0.31588 -0.0875 0.31627 -0.08542 0.31692 -0.0838 C 0.31757 -0.08218 0.31849 -0.08102 0.31927 -0.07963 C 0.32005 -0.07778 0.32083 -0.07593 0.32161 -0.07407 C 0.32187 -0.07222 0.322 -0.07037 0.32239 -0.06852 C 0.32434 -0.05903 0.32317 -0.0669 0.32539 -0.05903 C 0.32604 -0.05671 0.3263 -0.05417 0.32695 -0.05208 C 0.3276 -0.05023 0.32851 -0.04838 0.32929 -0.04653 C 0.32981 -0.04537 0.33033 -0.04398 0.33086 -0.04259 C 0.33138 -0.03982 0.33164 -0.03681 0.33242 -0.03426 C 0.33294 -0.03241 0.33359 -0.03079 0.33398 -0.0287 C 0.33606 -0.01852 0.33307 -0.02755 0.33619 -0.01921 C 0.33645 -0.01736 0.33724 -0.01157 0.33776 -0.00949 C 0.33828 -0.0081 0.3388 -0.00671 0.33932 -0.00532 C 0.33958 -0.00394 0.33971 -0.00255 0.3401 -0.00116 C 0.34049 0.00023 0.34127 0.00139 0.34166 0.00278 C 0.34231 0.00555 0.34231 0.0088 0.34323 0.01111 C 0.34427 0.01389 0.3457 0.0162 0.34635 0.01944 C 0.34713 0.02384 0.34622 0.02338 0.34791 0.02338 " pathEditMode="relative" rAng="0" ptsTypes="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-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4.58333E-6 0.00023 C 0.00196 0.00648 0.00313 0.01412 0.00612 0.01921 C 0.00743 0.02153 0.00886 0.02361 0.01003 0.02615 C 0.01198 0.03055 0.01224 0.03472 0.01459 0.03842 C 0.02917 0.06203 0.01511 0.03842 0.02396 0.04953 C 0.02474 0.05069 0.0254 0.05254 0.02618 0.0537 C 0.02722 0.05486 0.02839 0.05509 0.0293 0.05648 C 0.03438 0.06273 0.02904 0.05903 0.03399 0.0618 C 0.03477 0.06273 0.03542 0.06389 0.03633 0.06458 C 0.04271 0.07037 0.0336 0.06018 0.04167 0.06875 C 0.04831 0.07569 0.04388 0.07315 0.04948 0.07569 C 0.0517 0.07847 0.05209 0.07893 0.05482 0.08102 C 0.0556 0.08171 0.05638 0.08194 0.05717 0.0824 C 0.05795 0.08333 0.0586 0.08472 0.05951 0.08518 C 0.06042 0.08611 0.06159 0.08565 0.06263 0.08657 C 0.06355 0.0875 0.06407 0.08958 0.06485 0.09074 C 0.06563 0.0919 0.06641 0.09282 0.06719 0.09352 C 0.06797 0.09421 0.06875 0.09421 0.06954 0.0949 C 0.07058 0.0956 0.07149 0.09699 0.07266 0.09768 C 0.07461 0.09884 0.07683 0.0993 0.07878 0.10046 C 0.08034 0.10139 0.08204 0.10185 0.08347 0.10324 C 0.08451 0.10416 0.08542 0.10509 0.08659 0.10578 C 0.0875 0.10648 0.08868 0.10671 0.08959 0.10717 C 0.09115 0.1081 0.09271 0.10972 0.09428 0.10995 L 0.10274 0.11134 C 0.11459 0.11551 0.10795 0.11389 0.12292 0.11551 C 0.12422 0.11643 0.1254 0.11759 0.12683 0.11828 C 0.128 0.11898 0.1293 0.11921 0.1306 0.11967 C 0.14584 0.12569 0.11407 0.12014 0.16537 0.12245 L 0.20261 0.12106 C 0.21433 0.12014 0.20079 0.1199 0.20873 0.11828 C 0.21263 0.11759 0.21641 0.11736 0.22032 0.1169 C 0.22136 0.11643 0.2224 0.11574 0.22344 0.11551 C 0.22553 0.11481 0.22761 0.11458 0.22956 0.11412 C 0.23112 0.11365 0.23269 0.11319 0.23425 0.11273 L 0.23894 0.10995 C 0.2405 0.10903 0.24206 0.10833 0.24349 0.10717 C 0.2448 0.10625 0.2461 0.10532 0.2474 0.1044 C 0.2487 0.10393 0.25 0.1037 0.25131 0.10324 C 0.25261 0.10231 0.25378 0.10115 0.25508 0.10046 C 0.25638 0.09977 0.25769 0.09953 0.25899 0.09907 C 0.26003 0.09861 0.26107 0.09815 0.26211 0.09768 C 0.26342 0.09722 0.26472 0.09699 0.26602 0.09629 C 0.2767 0.09097 0.26511 0.0956 0.27448 0.09213 C 0.27553 0.0912 0.27644 0.09004 0.27761 0.08935 C 0.27956 0.08796 0.2836 0.08634 0.28607 0.08518 C 0.28685 0.08426 0.28763 0.08356 0.28842 0.0824 C 0.2892 0.08125 0.28985 0.07963 0.29076 0.07847 C 0.29597 0.07176 0.29167 0.0794 0.2961 0.07291 C 0.29701 0.07153 0.29766 0.0699 0.29844 0.06875 C 0.29909 0.06759 0.3 0.06713 0.30079 0.06597 C 0.30678 0.05717 0.29961 0.06597 0.30534 0.05903 C 0.30834 0.05115 0.30625 0.05625 0.31237 0.04537 C 0.31316 0.04398 0.31407 0.04282 0.31472 0.0412 C 0.31745 0.03449 0.31576 0.03657 0.31928 0.03426 C 0.32006 0.0331 0.32084 0.03148 0.32162 0.03032 C 0.3224 0.02916 0.32331 0.0287 0.32396 0.02754 C 0.32487 0.02592 0.3267 0.01967 0.32709 0.01782 C 0.32761 0.01528 0.32774 0.01203 0.32865 0.00972 L 0.33008 0.00555 C 0.33204 -0.0044 0.33073 -0.00023 0.33321 -0.00695 C 0.33347 -0.00834 0.3336 -0.00972 0.33399 -0.01111 C 0.3349 -0.01389 0.33607 -0.01644 0.33711 -0.01922 L 0.34024 -0.02755 C 0.34076 -0.02894 0.34141 -0.0301 0.3418 -0.03172 L 0.34258 -0.03565 " pathEditMode="relative" rAng="0" ptsTypes="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43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3.95833E-6 0.00023 L 0.01692 -0.00277 C 0.01979 -0.00324 0.02265 -0.00416 0.02539 -0.00416 L 0.06875 -0.00555 C 0.15989 0.00093 0.09544 -0.00324 0.30755 -0.00555 C 0.43971 -0.00717 0.29609 -0.00694 0.33776 -0.00694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1.04167E-6 0.00023 C -0.00026 -0.00556 -0.00026 -0.01111 -0.00078 -0.01667 C -0.00104 -0.01898 -0.00195 -0.02107 -0.00234 -0.02338 C -0.00273 -0.0257 -0.00286 -0.02801 -0.00312 -0.03032 C -0.00338 -0.03171 -0.00377 -0.0331 -0.00391 -0.03449 C -0.0043 -0.03681 -0.00417 -0.03912 -0.00469 -0.04144 C -0.00521 -0.04352 -0.00638 -0.04491 -0.00703 -0.04676 C -0.00768 -0.04907 -0.00807 -0.05139 -0.00859 -0.0537 C -0.00911 -0.05648 -0.00924 -0.05949 -0.01016 -0.06204 C -0.0112 -0.06482 -0.0125 -0.06713 -0.01315 -0.07014 C -0.01367 -0.07245 -0.01406 -0.075 -0.01471 -0.07708 C -0.01536 -0.0787 -0.01641 -0.07963 -0.01706 -0.08125 C -0.01771 -0.08287 -0.01797 -0.08495 -0.01862 -0.08681 C -0.01927 -0.0882 -0.02018 -0.08935 -0.02096 -0.09074 C -0.02148 -0.09213 -0.02187 -0.09375 -0.02252 -0.09491 C -0.02318 -0.09653 -0.02409 -0.09769 -0.02474 -0.09907 C -0.02539 -0.10046 -0.02565 -0.10208 -0.0263 -0.10324 C -0.02695 -0.1044 -0.02799 -0.10486 -0.02864 -0.10602 C -0.02956 -0.10718 -0.03008 -0.1088 -0.03099 -0.11019 C -0.03242 -0.11204 -0.03437 -0.1132 -0.03568 -0.11551 C -0.0401 -0.12338 -0.03555 -0.11644 -0.04101 -0.12245 C -0.04219 -0.12361 -0.0431 -0.12546 -0.04414 -0.12662 C -0.04505 -0.12755 -0.04609 -0.1287 -0.04726 -0.1294 C -0.04922 -0.13056 -0.05078 -0.13032 -0.0526 -0.13218 C -0.05351 -0.13287 -0.05404 -0.13426 -0.05495 -0.13472 C -0.0569 -0.13611 -0.05924 -0.13588 -0.0612 -0.1375 C -0.06211 -0.13843 -0.06315 -0.13958 -0.06419 -0.14028 C -0.06523 -0.14097 -0.06627 -0.1412 -0.06732 -0.14167 C -0.06888 -0.14259 -0.07044 -0.14352 -0.072 -0.14445 C -0.07279 -0.14491 -0.07357 -0.14514 -0.07422 -0.14583 C -0.07695 -0.14815 -0.07825 -0.14954 -0.08125 -0.15139 C -0.08229 -0.15185 -0.08333 -0.15208 -0.08437 -0.15278 C -0.08724 -0.15463 -0.08698 -0.15579 -0.08971 -0.15671 C -0.09154 -0.15741 -0.09336 -0.15764 -0.09518 -0.1581 C -0.10508 -0.16412 -0.09492 -0.15833 -0.10364 -0.16227 C -0.10807 -0.16435 -0.10377 -0.16343 -0.10911 -0.16505 C -0.11081 -0.16574 -0.11263 -0.16597 -0.11445 -0.16644 C -0.11601 -0.1669 -0.11758 -0.16736 -0.11914 -0.16782 C -0.1237 -0.16875 -0.12838 -0.16945 -0.13307 -0.1706 C -0.1431 -0.17315 -0.13659 -0.17176 -0.15234 -0.17338 C -0.15443 -0.17384 -0.15651 -0.17407 -0.15859 -0.17477 C -0.15989 -0.175 -0.16107 -0.17593 -0.16237 -0.17616 C -0.16627 -0.17685 -0.17018 -0.17708 -0.17396 -0.17732 C -0.18333 -0.17708 -0.22083 -0.17616 -0.23502 -0.17477 C -0.24101 -0.17407 -0.24687 -0.17292 -0.25286 -0.17199 C -0.25846 -0.17107 -0.26432 -0.17037 -0.26979 -0.16921 C -0.27161 -0.16875 -0.27344 -0.16829 -0.27526 -0.16782 C -0.27682 -0.1669 -0.27838 -0.16574 -0.27995 -0.16505 C -0.28372 -0.16343 -0.28203 -0.16435 -0.28529 -0.16227 C -0.28607 -0.16088 -0.28672 -0.15926 -0.28763 -0.1581 C -0.28854 -0.15718 -0.28971 -0.15764 -0.29075 -0.15671 C -0.29154 -0.15625 -0.29219 -0.15486 -0.2931 -0.15417 C -0.29401 -0.15301 -0.29518 -0.15255 -0.29609 -0.15139 C -0.29779 -0.14884 -0.29922 -0.14583 -0.30078 -0.14306 C -0.30156 -0.14167 -0.30247 -0.14051 -0.30312 -0.13889 C -0.30364 -0.1375 -0.30404 -0.13611 -0.30469 -0.13472 C -0.30638 -0.13148 -0.3082 -0.12847 -0.31002 -0.12523 C -0.31107 -0.12338 -0.31198 -0.1213 -0.31315 -0.11968 C -0.31419 -0.11829 -0.31523 -0.1169 -0.31627 -0.11551 C -0.31836 -0.11296 -0.32187 -0.10926 -0.32396 -0.10602 C -0.325 -0.10417 -0.32591 -0.10208 -0.32708 -0.10046 C -0.32799 -0.09884 -0.32917 -0.09792 -0.33021 -0.0963 C -0.33099 -0.09514 -0.33164 -0.09352 -0.33242 -0.09213 C -0.33502 -0.08866 -0.3375 -0.08727 -0.33945 -0.08264 C -0.3401 -0.08102 -0.34036 -0.07894 -0.34101 -0.07708 C -0.34193 -0.07431 -0.34349 -0.07199 -0.34401 -0.06875 C -0.34518 -0.0632 -0.3444 -0.06597 -0.34635 -0.06065 C -0.34661 -0.0588 -0.34674 -0.05695 -0.34713 -0.05509 C -0.34752 -0.05347 -0.34844 -0.05255 -0.3487 -0.05093 C -0.35156 -0.0375 -0.34739 -0.04954 -0.35104 -0.04005 C -0.3513 -0.03866 -0.35156 -0.03727 -0.35182 -0.03588 C -0.35234 -0.03218 -0.35273 -0.02847 -0.35338 -0.02477 C -0.35364 -0.02338 -0.35377 -0.02199 -0.35417 -0.02083 C -0.35456 -0.01921 -0.35521 -0.01806 -0.3556 -0.01667 C -0.35664 -0.0132 -0.35638 -0.01296 -0.35638 -0.00972 " pathEditMode="relative" rAng="0" ptsTypes="AAAAAAAAAAAAAAAAAAAAAAAAAAAAAAAAAAAAAAAAAAAAAAAAAAAAAAAAAAAAAAAAAAAAAAAAAAAA">
                                      <p:cBhvr>
                                        <p:cTn id="3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26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1.45833E-6 0.00023 C 0.00117 -0.00324 0.00261 -0.00625 0.00378 -0.00972 C 0.00417 -0.01088 0.00417 -0.0125 0.00456 -0.01389 C 0.0056 -0.01759 0.00677 -0.01898 0.00847 -0.02222 C 0.01263 -0.03727 0.00703 -0.01875 0.01224 -0.03171 C 0.01302 -0.03334 0.01315 -0.03565 0.0138 -0.03727 C 0.01524 -0.04097 0.01693 -0.04468 0.01849 -0.04838 C 0.01927 -0.05 0.01992 -0.05209 0.02083 -0.05371 C 0.0224 -0.05648 0.02422 -0.0588 0.02539 -0.06204 C 0.02591 -0.06343 0.0263 -0.06505 0.02695 -0.06621 C 0.02787 -0.06783 0.02904 -0.06875 0.03008 -0.07037 C 0.03086 -0.07153 0.03151 -0.07315 0.03242 -0.07431 C 0.03333 -0.07593 0.03451 -0.07709 0.03542 -0.07847 C 0.03919 -0.08426 0.0362 -0.08171 0.04011 -0.08403 C 0.04063 -0.08542 0.04089 -0.08704 0.04167 -0.0882 C 0.04232 -0.08912 0.04323 -0.08889 0.04401 -0.08959 C 0.04479 -0.09028 0.04544 -0.09144 0.04636 -0.09236 C 0.04701 -0.09283 0.04792 -0.09306 0.04857 -0.09375 C 0.04961 -0.09445 0.05065 -0.0956 0.05169 -0.09653 C 0.05248 -0.09699 0.05326 -0.09722 0.05404 -0.09769 C 0.05508 -0.09861 0.05599 -0.09977 0.05716 -0.10046 C 0.05925 -0.10209 0.06107 -0.10255 0.06328 -0.10324 C 0.06406 -0.10417 0.06472 -0.10533 0.06563 -0.10602 C 0.07591 -0.11389 0.06276 -0.10209 0.07097 -0.1088 C 0.07318 -0.11042 0.075 -0.11296 0.07722 -0.11435 C 0.08242 -0.11736 0.07604 -0.11389 0.08412 -0.11713 C 0.0849 -0.11736 0.08568 -0.11806 0.08646 -0.11852 C 0.0875 -0.11898 0.08854 -0.11945 0.08958 -0.11991 C 0.09115 -0.12037 0.09271 -0.1206 0.09414 -0.12107 C 0.10039 -0.12338 0.09401 -0.12176 0.10195 -0.12523 C 0.103 -0.1257 0.10404 -0.12616 0.10508 -0.12662 C 0.10716 -0.12778 0.10807 -0.12894 0.11042 -0.1294 C 0.1211 -0.13218 0.12865 -0.13079 0.14063 -0.13079 " pathEditMode="relative" rAng="0" ptsTypes="AAAAAAAAAAAAAAAAAAAAAAAAAAAAAAAAAA">
                                      <p:cBhvr>
                                        <p:cTn id="5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1.04167E-6 0.00023 C -0.00026 0.00509 -0.00039 0.01018 -0.00078 0.01528 C -0.00117 0.01805 -0.00195 0.0206 -0.00234 0.02338 C -0.0026 0.02523 -0.00273 0.02731 -0.00312 0.02893 C -0.00351 0.03055 -0.0043 0.03171 -0.00469 0.0331 C -0.00508 0.03449 -0.00508 0.03588 -0.00547 0.03727 C -0.00586 0.03866 -0.00664 0.03981 -0.00703 0.04143 C -0.01029 0.05278 -0.00495 0.03773 -0.00937 0.04954 C -0.01081 0.05717 -0.00924 0.05046 -0.01172 0.05787 C -0.01641 0.07268 -0.00872 0.05139 -0.01627 0.07176 C -0.0168 0.07315 -0.01719 0.07454 -0.01784 0.07569 C -0.0194 0.07847 -0.02122 0.08079 -0.02252 0.08403 C -0.02539 0.09167 -0.02252 0.08518 -0.0263 0.09097 C -0.03229 0.09977 -0.02526 0.09097 -0.03099 0.09792 C -0.03542 0.10972 -0.02956 0.0956 -0.03489 0.10324 C -0.03971 0.11018 -0.03242 0.10555 -0.03945 0.1088 C -0.04023 0.10972 -0.04101 0.11088 -0.0418 0.11157 C -0.04844 0.11736 -0.03763 0.10324 -0.05039 0.11852 C -0.05117 0.11944 -0.05182 0.12037 -0.0526 0.1213 C -0.05338 0.12176 -0.0543 0.12176 -0.05495 0.12268 C -0.05664 0.12407 -0.05794 0.12685 -0.05963 0.12801 L -0.06732 0.13356 C -0.06862 0.13449 -0.06992 0.13565 -0.07122 0.13634 C -0.072 0.1368 -0.07279 0.13727 -0.07357 0.13773 C -0.07461 0.13819 -0.07565 0.13842 -0.07669 0.13912 C -0.07773 0.13981 -0.07864 0.1412 -0.07969 0.1419 C -0.08164 0.14305 -0.08854 0.14444 -0.08971 0.14467 C -0.09414 0.14514 -0.09857 0.14537 -0.10286 0.14606 L -0.12539 0.14884 L -0.15859 0.14745 C -0.16198 0.14722 -0.16536 0.1463 -0.16862 0.14606 C -0.17825 0.14537 -0.18776 0.14514 -0.19726 0.14467 C -0.20013 0.14421 -0.20299 0.14398 -0.20573 0.14329 C -0.20677 0.14305 -0.20781 0.14213 -0.20885 0.1419 C -0.21094 0.1412 -0.21302 0.14097 -0.2151 0.14051 C -0.21614 0.14005 -0.21706 0.13935 -0.2181 0.13912 C -0.22018 0.13842 -0.22226 0.13819 -0.22435 0.13773 C -0.23047 0.13403 -0.22734 0.13542 -0.23359 0.13356 C -0.24193 0.12778 -0.23281 0.13356 -0.24219 0.1294 C -0.24375 0.1287 -0.24518 0.12731 -0.24674 0.12662 C -0.24779 0.12616 -0.24883 0.12592 -0.24987 0.12523 C -0.25065 0.125 -0.25143 0.1243 -0.25221 0.12384 C -0.25351 0.12338 -0.25482 0.12315 -0.25599 0.12268 C -0.2668 0.11736 -0.25508 0.12176 -0.26458 0.11852 C -0.26562 0.11759 -0.26654 0.11643 -0.26771 0.11574 C -0.26888 0.11481 -0.27357 0.11342 -0.27461 0.11296 C -0.27565 0.11204 -0.27656 0.11088 -0.27773 0.11018 C -0.27864 0.10949 -0.27982 0.10949 -0.28086 0.1088 C -0.28164 0.1081 -0.28229 0.10671 -0.28307 0.10602 C -0.28516 0.10486 -0.28932 0.10324 -0.28932 0.10347 C -0.29766 0.09444 -0.28971 0.10231 -0.29544 0.09792 C -0.30117 0.09352 -0.29596 0.0963 -0.30169 0.09375 C -0.30273 0.09282 -0.30377 0.0919 -0.30482 0.09097 C -0.30638 0.08912 -0.30768 0.08657 -0.30937 0.08542 L -0.31406 0.08264 L -0.31875 0.07708 C -0.31953 0.07616 -0.32018 0.07523 -0.32096 0.0743 C -0.32292 0.07268 -0.32474 0.0713 -0.32643 0.06898 C -0.32721 0.06759 -0.32786 0.06597 -0.32877 0.06481 C -0.32943 0.06366 -0.33034 0.06319 -0.33112 0.06204 C -0.3319 0.06088 -0.33268 0.05949 -0.33333 0.05787 C -0.33398 0.05671 -0.33424 0.05486 -0.33489 0.0537 C -0.33555 0.05278 -0.33646 0.05278 -0.33724 0.05231 C -0.33776 0.05092 -0.33815 0.04954 -0.3388 0.04815 C -0.33945 0.04699 -0.34049 0.04676 -0.34114 0.0456 C -0.34739 0.03264 -0.34127 0.04074 -0.34648 0.03449 C -0.34805 0.02639 -0.34609 0.0338 -0.34961 0.02755 C -0.35482 0.01852 -0.34726 0.02801 -0.35351 0.02083 C -0.35547 0.01042 -0.35286 0.02315 -0.35586 0.0125 C -0.35612 0.01111 -0.35625 0.00972 -0.35664 0.00833 C -0.35703 0.00694 -0.35768 0.00579 -0.35807 0.00417 C -0.35911 0.00092 -0.35885 0.00046 -0.35885 -0.00255 " pathEditMode="relative" rAng="0" ptsTypes="AAAAAAAAAAAAAAAAAAAAAAAAAAAAAAAAAAAAAAAAAAAAAAAAAAAAAAAAAAAAAAAAAAAAAAAAA">
                                      <p:cBhvr>
                                        <p:cTn id="6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56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2.08333E-6 0.00024 L -0.0681 -0.00138 C -0.07331 -0.00162 -0.07838 -0.00231 -0.08359 -0.00277 L -0.11067 -0.00555 C -0.11185 -0.00601 -0.1181 -0.00833 -0.11914 -0.00833 C -0.12122 -0.00833 -0.12331 -0.00717 -0.12539 -0.00717 C -0.13411 -0.00625 -0.14284 -0.00601 -0.15156 -0.00555 C -0.15495 -0.00532 -0.15833 -0.00462 -0.16172 -0.00416 C -0.20195 -0.00046 -0.22643 -0.00347 -0.27539 -0.00416 C -0.28958 -0.0074 -0.27252 -0.00393 -0.29778 -0.00717 C -0.29987 -0.0074 -0.30182 -0.00787 -0.3039 -0.00833 C -0.30885 -0.00972 -0.30924 -0.00972 -0.31393 -0.01111 C -0.3207 -0.01087 -0.32747 -0.01087 -0.33411 -0.00972 C -0.33672 -0.00949 -0.33919 -0.00787 -0.34179 -0.00717 C -0.3431 -0.00671 -0.3444 -0.00555 -0.3457 -0.00555 L -0.35104 -0.00555 " pathEditMode="relative" rAng="0" ptsTypes="AAAAAAAAAAAAAAAAA">
                                      <p:cBhvr>
                                        <p:cTn id="8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5 -0.00602 L -0.01575 -0.00579 C -0.01354 -0.00694 -0.0112 -0.00787 -0.00885 -0.0088 C -0.00807 -0.00926 -0.00729 -0.00995 -0.00651 -0.01018 C -0.00521 -0.01088 -0.0039 -0.01111 -0.00273 -0.01157 C -0.00143 -0.0125 -0.00013 -0.01366 0.00117 -0.01435 C 0.003 -0.01505 0.00482 -0.01505 0.00664 -0.01574 C 0.00768 -0.01597 0.0086 -0.0169 0.00977 -0.01713 C 0.01693 -0.01782 0.02409 -0.01805 0.03138 -0.01829 L 0.09558 -0.01713 C 0.09636 -0.0169 0.09714 -0.01597 0.09792 -0.01574 C 0.09896 -0.01551 0.1 -0.01574 0.10104 -0.01574 " pathEditMode="relative" rAng="0" ptsTypes="AAAAAAAAAAAA">
                                      <p:cBhvr>
                                        <p:cTn id="10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60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5 -0.00602 L -0.01575 -0.00578 C -0.01354 -0.00694 -0.0112 -0.00787 -0.00885 -0.00879 C -0.00807 -0.00926 -0.00729 -0.00995 -0.00651 -0.01018 C -0.00521 -0.01088 -0.00391 -0.01111 -0.00273 -0.01157 C -0.00143 -0.0125 -0.00013 -0.01366 0.00117 -0.01435 C 0.003 -0.01504 0.00482 -0.01504 0.00664 -0.01574 C 0.00768 -0.01597 0.00859 -0.0169 0.00977 -0.01713 C 0.01693 -0.01782 0.02409 -0.01805 0.03138 -0.01828 L 0.09557 -0.01713 C 0.09635 -0.0169 0.09714 -0.01597 0.09792 -0.01574 C 0.09896 -0.01551 0.1 -0.01574 0.10104 -0.01574 " pathEditMode="relative" rAng="0" ptsTypes="AAAAAAAAAAAA">
                                      <p:cBhvr>
                                        <p:cTn id="10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42" grpId="0" animBg="1"/>
      <p:bldP spid="42" grpId="1" animBg="1"/>
      <p:bldP spid="42" grpId="2" animBg="1"/>
      <p:bldP spid="42" grpId="3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2" grpId="0" animBg="1"/>
      <p:bldP spid="52" grpId="1" animBg="1"/>
      <p:bldP spid="52" grpId="2" animBg="1"/>
      <p:bldP spid="8" grpId="0"/>
      <p:bldP spid="8" grpId="1"/>
      <p:bldP spid="43" grpId="0"/>
      <p:bldP spid="43" grpId="1"/>
      <p:bldP spid="50" grpId="0"/>
      <p:bldP spid="50" grpId="1"/>
      <p:bldP spid="51" grpId="0"/>
      <p:bldP spid="51" grpId="1"/>
      <p:bldP spid="34" grpId="0" animBg="1"/>
      <p:bldP spid="34" grpId="1" animBg="1"/>
      <p:bldP spid="34" grpId="2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334534" y="10963206"/>
            <a:ext cx="18016436" cy="2062103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does congestion-aware load balance without maintaining per-path states on host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3A65FF-3F57-476A-9F57-874AB0C3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Multi-Path ACK Clocking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17AE0DD-BF30-4CFE-B74B-AF09794F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0201"/>
            <a:ext cx="21031200" cy="9199670"/>
          </a:xfrm>
        </p:spPr>
        <p:txBody>
          <a:bodyPr/>
          <a:lstStyle/>
          <a:p>
            <a:r>
              <a:rPr lang="en-US" dirty="0"/>
              <a:t>Fluid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E3F02-EBE4-42A4-A865-476A816AC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DA487-DC42-443F-B808-9C18FEFF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453" y="7531147"/>
            <a:ext cx="4148730" cy="120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67B283-F67E-4223-915B-A124CB398ADB}"/>
              </a:ext>
            </a:extLst>
          </p:cNvPr>
          <p:cNvSpPr txBox="1"/>
          <p:nvPr/>
        </p:nvSpPr>
        <p:spPr>
          <a:xfrm>
            <a:off x="7518651" y="9465686"/>
            <a:ext cx="5282950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The ECN marking ratio on each path are equal!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8D7A7F-DBC1-4B9D-BFF3-40528199BDD4}"/>
              </a:ext>
            </a:extLst>
          </p:cNvPr>
          <p:cNvCxnSpPr>
            <a:cxnSpLocks/>
          </p:cNvCxnSpPr>
          <p:nvPr/>
        </p:nvCxnSpPr>
        <p:spPr>
          <a:xfrm flipV="1">
            <a:off x="9470452" y="8578919"/>
            <a:ext cx="576852" cy="791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14AA4D4-4FCD-47FD-A897-90BF919B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27" y="5246219"/>
            <a:ext cx="13661102" cy="18772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8561AC5-A7FD-4C93-8257-31B35A8B8EC8}"/>
              </a:ext>
            </a:extLst>
          </p:cNvPr>
          <p:cNvGrpSpPr/>
          <p:nvPr/>
        </p:nvGrpSpPr>
        <p:grpSpPr>
          <a:xfrm>
            <a:off x="1324249" y="4284429"/>
            <a:ext cx="3585902" cy="1533398"/>
            <a:chOff x="662124" y="2142214"/>
            <a:chExt cx="1792951" cy="76669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9C69FE-2F38-4420-922A-07A8AF252AA9}"/>
                </a:ext>
              </a:extLst>
            </p:cNvPr>
            <p:cNvSpPr txBox="1"/>
            <p:nvPr/>
          </p:nvSpPr>
          <p:spPr>
            <a:xfrm>
              <a:off x="662124" y="2142214"/>
              <a:ext cx="1792951" cy="32316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 err="1">
                  <a:solidFill>
                    <a:prstClr val="black"/>
                  </a:solidFill>
                  <a:latin typeface="Calibri"/>
                </a:rPr>
                <a:t>Cwnd</a:t>
              </a:r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 of path </a:t>
              </a:r>
              <a:r>
                <a:rPr lang="en-US" sz="3600" kern="1200" dirty="0" err="1">
                  <a:solidFill>
                    <a:prstClr val="black"/>
                  </a:solidFill>
                  <a:latin typeface="Calibri"/>
                </a:rPr>
                <a:t>i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CC7155A-782B-4916-A5DA-558469C2AE38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1558600" y="2465380"/>
              <a:ext cx="377777" cy="44353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821CED-83BB-4305-86E7-51544DC453E3}"/>
              </a:ext>
            </a:extLst>
          </p:cNvPr>
          <p:cNvGrpSpPr/>
          <p:nvPr/>
        </p:nvGrpSpPr>
        <p:grpSpPr>
          <a:xfrm>
            <a:off x="3117200" y="6971627"/>
            <a:ext cx="3774776" cy="971640"/>
            <a:chOff x="900376" y="1979560"/>
            <a:chExt cx="1887388" cy="48582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09D240-5512-4BBE-B9CA-F75E8C8845B3}"/>
                </a:ext>
              </a:extLst>
            </p:cNvPr>
            <p:cNvSpPr txBox="1"/>
            <p:nvPr/>
          </p:nvSpPr>
          <p:spPr>
            <a:xfrm>
              <a:off x="900376" y="2142214"/>
              <a:ext cx="1554699" cy="32316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RTT of path </a:t>
              </a:r>
              <a:r>
                <a:rPr lang="en-US" sz="3600" kern="1200" dirty="0" err="1">
                  <a:solidFill>
                    <a:prstClr val="black"/>
                  </a:solidFill>
                  <a:latin typeface="Calibri"/>
                </a:rPr>
                <a:t>i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667A987-0D98-4A52-8DE6-5578EDB5FD3E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V="1">
              <a:off x="2455075" y="1979560"/>
              <a:ext cx="332689" cy="32423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8A8C64-57B4-400D-A020-755E69034FE8}"/>
              </a:ext>
            </a:extLst>
          </p:cNvPr>
          <p:cNvGrpSpPr/>
          <p:nvPr/>
        </p:nvGrpSpPr>
        <p:grpSpPr>
          <a:xfrm>
            <a:off x="9470456" y="4396815"/>
            <a:ext cx="5482676" cy="1646864"/>
            <a:chOff x="4735228" y="2198407"/>
            <a:chExt cx="2741338" cy="8234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51356D-04B1-4D17-AE70-E2D60556797E}"/>
                </a:ext>
              </a:extLst>
            </p:cNvPr>
            <p:cNvSpPr txBox="1"/>
            <p:nvPr/>
          </p:nvSpPr>
          <p:spPr>
            <a:xfrm>
              <a:off x="4781714" y="2198407"/>
              <a:ext cx="2694852" cy="32316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3600" kern="1200" dirty="0">
                  <a:solidFill>
                    <a:prstClr val="black"/>
                  </a:solidFill>
                  <a:latin typeface="Calibri"/>
                </a:rPr>
                <a:t>ECN marking ratio of path </a:t>
              </a:r>
              <a:r>
                <a:rPr lang="en-US" sz="3600" kern="1200" dirty="0" err="1">
                  <a:solidFill>
                    <a:prstClr val="black"/>
                  </a:solidFill>
                  <a:latin typeface="Calibri"/>
                </a:rPr>
                <a:t>i</a:t>
              </a:r>
              <a:endParaRPr lang="en-US" sz="3600" kern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C6D7D1B-8A3F-42C9-B570-28BA6DDFB989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flipH="1">
              <a:off x="4735228" y="2521573"/>
              <a:ext cx="1393912" cy="5002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106" y="316404"/>
            <a:ext cx="10179268" cy="73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7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#2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Multi-path transmission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packets out-of-order at receiver </a:t>
            </a:r>
          </a:p>
          <a:p>
            <a:pPr lvl="1"/>
            <a:r>
              <a:rPr lang="en-US" dirty="0"/>
              <a:t>Need meta data to track out-of-order </a:t>
            </a:r>
          </a:p>
          <a:p>
            <a:endParaRPr lang="en-US" dirty="0"/>
          </a:p>
          <a:p>
            <a:r>
              <a:rPr lang="en-US" dirty="0"/>
              <a:t>Out-of-order degree depends on paths latency differences </a:t>
            </a:r>
          </a:p>
          <a:p>
            <a:pPr lvl="1"/>
            <a:r>
              <a:rPr lang="en-US" dirty="0"/>
              <a:t>Can be very large under certain scenarios </a:t>
            </a:r>
          </a:p>
          <a:p>
            <a:pPr lvl="2"/>
            <a:r>
              <a:rPr lang="en-US" dirty="0"/>
              <a:t>e.g. Link downgrade </a:t>
            </a:r>
            <a:r>
              <a:rPr lang="en-US" dirty="0">
                <a:sym typeface="Wingdings" panose="05000000000000000000" pitchFamily="2" charset="2"/>
              </a:rPr>
              <a:t> 1.2KB bitmap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e.g. PFC pause  infinite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31" y="4964113"/>
            <a:ext cx="8477250" cy="6076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9229" y="10114233"/>
            <a:ext cx="19256670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Challenge #2: </a:t>
            </a:r>
          </a:p>
          <a:p>
            <a:pPr marL="914400" indent="-914400" algn="l" defTabSz="1828800" hangingPunct="1">
              <a:buFont typeface="Arial" panose="020B0604020202020204" pitchFamily="34" charset="0"/>
              <a:buChar char="•"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How to track out-of-order packets with small on-chip memory footprint?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19AFE-484F-413D-B0AE-3A3300916C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79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D22F7-47EF-49BC-8D7D-FBBFD9D20C70}"/>
              </a:ext>
            </a:extLst>
          </p:cNvPr>
          <p:cNvSpPr txBox="1"/>
          <p:nvPr/>
        </p:nvSpPr>
        <p:spPr>
          <a:xfrm>
            <a:off x="14142934" y="3733626"/>
            <a:ext cx="5118520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3600" b="1" kern="1200" dirty="0">
                <a:solidFill>
                  <a:prstClr val="black"/>
                </a:solidFill>
                <a:latin typeface="Calibri"/>
              </a:rPr>
              <a:t>Keep original RDMA message semantics</a:t>
            </a:r>
          </a:p>
        </p:txBody>
      </p:sp>
    </p:spTree>
    <p:extLst>
      <p:ext uri="{BB962C8B-B14F-4D97-AF65-F5344CB8AC3E}">
        <p14:creationId xmlns:p14="http://schemas.microsoft.com/office/powerpoint/2010/main" val="29582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Freeform 249">
            <a:extLst>
              <a:ext uri="{FF2B5EF4-FFF2-40B4-BE49-F238E27FC236}">
                <a16:creationId xmlns:a16="http://schemas.microsoft.com/office/drawing/2014/main" id="{BD78D857-4F74-4E89-9A11-E41545C1E6C6}"/>
              </a:ext>
            </a:extLst>
          </p:cNvPr>
          <p:cNvSpPr>
            <a:spLocks/>
          </p:cNvSpPr>
          <p:nvPr/>
        </p:nvSpPr>
        <p:spPr bwMode="auto">
          <a:xfrm flipH="1">
            <a:off x="7270751" y="6931027"/>
            <a:ext cx="501650" cy="2403474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8548" name="Group 328">
            <a:extLst>
              <a:ext uri="{FF2B5EF4-FFF2-40B4-BE49-F238E27FC236}">
                <a16:creationId xmlns:a16="http://schemas.microsoft.com/office/drawing/2014/main" id="{E6E25802-9E65-40B3-82E7-48C514FBC5D6}"/>
              </a:ext>
            </a:extLst>
          </p:cNvPr>
          <p:cNvGrpSpPr>
            <a:grpSpLocks/>
          </p:cNvGrpSpPr>
          <p:nvPr/>
        </p:nvGrpSpPr>
        <p:grpSpPr bwMode="auto">
          <a:xfrm>
            <a:off x="6480176" y="8851901"/>
            <a:ext cx="1050924" cy="869950"/>
            <a:chOff x="-44" y="1473"/>
            <a:chExt cx="981" cy="1105"/>
          </a:xfrm>
        </p:grpSpPr>
        <p:pic>
          <p:nvPicPr>
            <p:cNvPr id="108700" name="Picture 329" descr="desktop_computer_stylized_medium">
              <a:extLst>
                <a:ext uri="{FF2B5EF4-FFF2-40B4-BE49-F238E27FC236}">
                  <a16:creationId xmlns:a16="http://schemas.microsoft.com/office/drawing/2014/main" id="{BE0DFD89-8314-46F6-A30A-6885799A0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701" name="Freeform 330">
              <a:extLst>
                <a:ext uri="{FF2B5EF4-FFF2-40B4-BE49-F238E27FC236}">
                  <a16:creationId xmlns:a16="http://schemas.microsoft.com/office/drawing/2014/main" id="{BC44F977-2C0E-4169-A152-6E306B2760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0000"/>
            </a:p>
          </p:txBody>
        </p:sp>
      </p:grpSp>
      <p:pic>
        <p:nvPicPr>
          <p:cNvPr id="402434" name="Picture 2" descr="garbage_can">
            <a:extLst>
              <a:ext uri="{FF2B5EF4-FFF2-40B4-BE49-F238E27FC236}">
                <a16:creationId xmlns:a16="http://schemas.microsoft.com/office/drawing/2014/main" id="{B0A14786-44C2-43C6-90F1-EA7A98FC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826" y="11550650"/>
            <a:ext cx="974724" cy="129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0" name="Oval 3">
            <a:extLst>
              <a:ext uri="{FF2B5EF4-FFF2-40B4-BE49-F238E27FC236}">
                <a16:creationId xmlns:a16="http://schemas.microsoft.com/office/drawing/2014/main" id="{C5B2A859-236C-4D09-A56E-96D8112B0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7" y="10696576"/>
            <a:ext cx="2609850" cy="606424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8551" name="Line 4">
            <a:extLst>
              <a:ext uri="{FF2B5EF4-FFF2-40B4-BE49-F238E27FC236}">
                <a16:creationId xmlns:a16="http://schemas.microsoft.com/office/drawing/2014/main" id="{E0BC5147-31C6-4C94-A1B1-7129013AEA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9426" y="10648951"/>
            <a:ext cx="0" cy="374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52" name="Line 5">
            <a:extLst>
              <a:ext uri="{FF2B5EF4-FFF2-40B4-BE49-F238E27FC236}">
                <a16:creationId xmlns:a16="http://schemas.microsoft.com/office/drawing/2014/main" id="{05BDDBF0-00F2-4F90-A49F-F6D70333B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49276" y="10648951"/>
            <a:ext cx="0" cy="3746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53" name="Rectangle 6">
            <a:extLst>
              <a:ext uri="{FF2B5EF4-FFF2-40B4-BE49-F238E27FC236}">
                <a16:creationId xmlns:a16="http://schemas.microsoft.com/office/drawing/2014/main" id="{D73F4CF4-34BD-4324-85E6-0003D1C25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6" y="10648950"/>
            <a:ext cx="619124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8554" name="Rectangle 7">
            <a:extLst>
              <a:ext uri="{FF2B5EF4-FFF2-40B4-BE49-F238E27FC236}">
                <a16:creationId xmlns:a16="http://schemas.microsoft.com/office/drawing/2014/main" id="{40CC2F57-CE53-40D4-BA72-7C1816C08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8700" y="10623550"/>
            <a:ext cx="790576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8555" name="Oval 8">
            <a:extLst>
              <a:ext uri="{FF2B5EF4-FFF2-40B4-BE49-F238E27FC236}">
                <a16:creationId xmlns:a16="http://schemas.microsoft.com/office/drawing/2014/main" id="{6CBD2402-B0BD-4883-BC1E-56F532D3E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1" y="10252077"/>
            <a:ext cx="2613026" cy="704850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grpSp>
        <p:nvGrpSpPr>
          <p:cNvPr id="108556" name="Group 9">
            <a:extLst>
              <a:ext uri="{FF2B5EF4-FFF2-40B4-BE49-F238E27FC236}">
                <a16:creationId xmlns:a16="http://schemas.microsoft.com/office/drawing/2014/main" id="{5A924055-777A-4126-BEF5-126CDD6EC2BE}"/>
              </a:ext>
            </a:extLst>
          </p:cNvPr>
          <p:cNvGrpSpPr>
            <a:grpSpLocks/>
          </p:cNvGrpSpPr>
          <p:nvPr/>
        </p:nvGrpSpPr>
        <p:grpSpPr bwMode="auto">
          <a:xfrm>
            <a:off x="11242676" y="10366377"/>
            <a:ext cx="1295400" cy="412750"/>
            <a:chOff x="2848" y="848"/>
            <a:chExt cx="140" cy="98"/>
          </a:xfrm>
        </p:grpSpPr>
        <p:sp>
          <p:nvSpPr>
            <p:cNvPr id="108697" name="Line 10">
              <a:extLst>
                <a:ext uri="{FF2B5EF4-FFF2-40B4-BE49-F238E27FC236}">
                  <a16:creationId xmlns:a16="http://schemas.microsoft.com/office/drawing/2014/main" id="{3B585DAE-658A-4751-87F6-A7449AA47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  <p:sp>
          <p:nvSpPr>
            <p:cNvPr id="108698" name="Line 11">
              <a:extLst>
                <a:ext uri="{FF2B5EF4-FFF2-40B4-BE49-F238E27FC236}">
                  <a16:creationId xmlns:a16="http://schemas.microsoft.com/office/drawing/2014/main" id="{7C4F0C7D-0E5C-4AC9-9508-05A7E6F63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  <p:sp>
          <p:nvSpPr>
            <p:cNvPr id="108699" name="Line 12">
              <a:extLst>
                <a:ext uri="{FF2B5EF4-FFF2-40B4-BE49-F238E27FC236}">
                  <a16:creationId xmlns:a16="http://schemas.microsoft.com/office/drawing/2014/main" id="{89605455-3D9D-458F-A290-2BF128C8EF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</p:grpSp>
      <p:sp>
        <p:nvSpPr>
          <p:cNvPr id="108557" name="Line 13">
            <a:extLst>
              <a:ext uri="{FF2B5EF4-FFF2-40B4-BE49-F238E27FC236}">
                <a16:creationId xmlns:a16="http://schemas.microsoft.com/office/drawing/2014/main" id="{9425132A-F87F-40D1-84E3-20D0F959E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42677" y="10763251"/>
            <a:ext cx="463550" cy="9526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58" name="Line 14">
            <a:extLst>
              <a:ext uri="{FF2B5EF4-FFF2-40B4-BE49-F238E27FC236}">
                <a16:creationId xmlns:a16="http://schemas.microsoft.com/office/drawing/2014/main" id="{82F06E18-F975-43D9-88D7-05C3CD4F1C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31676" y="10363200"/>
            <a:ext cx="406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59" name="Line 15">
            <a:extLst>
              <a:ext uri="{FF2B5EF4-FFF2-40B4-BE49-F238E27FC236}">
                <a16:creationId xmlns:a16="http://schemas.microsoft.com/office/drawing/2014/main" id="{0B2D8727-543B-4E29-ACD1-50305EBE6C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26" y="10363201"/>
            <a:ext cx="482600" cy="4000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8560" name="Line 16">
            <a:extLst>
              <a:ext uri="{FF2B5EF4-FFF2-40B4-BE49-F238E27FC236}">
                <a16:creationId xmlns:a16="http://schemas.microsoft.com/office/drawing/2014/main" id="{24D0F219-9323-4783-A69A-1B477C4A33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6226" y="975677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61" name="Line 17">
            <a:extLst>
              <a:ext uri="{FF2B5EF4-FFF2-40B4-BE49-F238E27FC236}">
                <a16:creationId xmlns:a16="http://schemas.microsoft.com/office/drawing/2014/main" id="{138E9A33-375D-4F0D-B2A5-E9DE0395B1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9756777"/>
            <a:ext cx="1076324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8562" name="Group 58">
            <a:extLst>
              <a:ext uri="{FF2B5EF4-FFF2-40B4-BE49-F238E27FC236}">
                <a16:creationId xmlns:a16="http://schemas.microsoft.com/office/drawing/2014/main" id="{DE5A8F3C-14D8-491F-8882-CA9EAA6184F0}"/>
              </a:ext>
            </a:extLst>
          </p:cNvPr>
          <p:cNvGrpSpPr>
            <a:grpSpLocks/>
          </p:cNvGrpSpPr>
          <p:nvPr/>
        </p:nvGrpSpPr>
        <p:grpSpPr bwMode="auto">
          <a:xfrm>
            <a:off x="7750176" y="7127876"/>
            <a:ext cx="1597024" cy="2333624"/>
            <a:chOff x="12762" y="10336"/>
            <a:chExt cx="1027" cy="1700"/>
          </a:xfrm>
        </p:grpSpPr>
        <p:sp>
          <p:nvSpPr>
            <p:cNvPr id="108691" name="Rectangle 59">
              <a:extLst>
                <a:ext uri="{FF2B5EF4-FFF2-40B4-BE49-F238E27FC236}">
                  <a16:creationId xmlns:a16="http://schemas.microsoft.com/office/drawing/2014/main" id="{3B59482D-0820-4AB2-A227-F84E0CA3D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92" name="Rectangle 60">
              <a:extLst>
                <a:ext uri="{FF2B5EF4-FFF2-40B4-BE49-F238E27FC236}">
                  <a16:creationId xmlns:a16="http://schemas.microsoft.com/office/drawing/2014/main" id="{56B0D3D4-24E3-4C0F-A2F2-E986259C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93" name="Line 61">
              <a:extLst>
                <a:ext uri="{FF2B5EF4-FFF2-40B4-BE49-F238E27FC236}">
                  <a16:creationId xmlns:a16="http://schemas.microsoft.com/office/drawing/2014/main" id="{51BA402F-451D-4940-B63B-A12AFA00A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94" name="Line 62">
              <a:extLst>
                <a:ext uri="{FF2B5EF4-FFF2-40B4-BE49-F238E27FC236}">
                  <a16:creationId xmlns:a16="http://schemas.microsoft.com/office/drawing/2014/main" id="{39856927-F050-414E-91C5-76033B0EA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95" name="Line 63">
              <a:extLst>
                <a:ext uri="{FF2B5EF4-FFF2-40B4-BE49-F238E27FC236}">
                  <a16:creationId xmlns:a16="http://schemas.microsoft.com/office/drawing/2014/main" id="{5310C966-ED67-439B-9E8E-D7E6DBAA7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96" name="Line 64">
              <a:extLst>
                <a:ext uri="{FF2B5EF4-FFF2-40B4-BE49-F238E27FC236}">
                  <a16:creationId xmlns:a16="http://schemas.microsoft.com/office/drawing/2014/main" id="{2318FC3C-1CFB-4C3D-A29A-DCFECF62B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8563" name="Text Box 66">
            <a:extLst>
              <a:ext uri="{FF2B5EF4-FFF2-40B4-BE49-F238E27FC236}">
                <a16:creationId xmlns:a16="http://schemas.microsoft.com/office/drawing/2014/main" id="{69AD9A1C-A33B-4007-8D46-ECCD1F02C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6899277"/>
            <a:ext cx="376237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2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8564" name="Line 67">
            <a:extLst>
              <a:ext uri="{FF2B5EF4-FFF2-40B4-BE49-F238E27FC236}">
                <a16:creationId xmlns:a16="http://schemas.microsoft.com/office/drawing/2014/main" id="{E4F407DF-2878-4FB5-A7E9-32470CCD8C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9901" y="11966577"/>
            <a:ext cx="1076326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8565" name="Group 108">
            <a:extLst>
              <a:ext uri="{FF2B5EF4-FFF2-40B4-BE49-F238E27FC236}">
                <a16:creationId xmlns:a16="http://schemas.microsoft.com/office/drawing/2014/main" id="{F9A070ED-7F91-4E50-91A6-3C1DACA37D73}"/>
              </a:ext>
            </a:extLst>
          </p:cNvPr>
          <p:cNvGrpSpPr>
            <a:grpSpLocks/>
          </p:cNvGrpSpPr>
          <p:nvPr/>
        </p:nvGrpSpPr>
        <p:grpSpPr bwMode="auto">
          <a:xfrm>
            <a:off x="5645151" y="9436101"/>
            <a:ext cx="1597026" cy="2333626"/>
            <a:chOff x="12762" y="10336"/>
            <a:chExt cx="1027" cy="1700"/>
          </a:xfrm>
        </p:grpSpPr>
        <p:sp>
          <p:nvSpPr>
            <p:cNvPr id="108685" name="Rectangle 109">
              <a:extLst>
                <a:ext uri="{FF2B5EF4-FFF2-40B4-BE49-F238E27FC236}">
                  <a16:creationId xmlns:a16="http://schemas.microsoft.com/office/drawing/2014/main" id="{FFF39BD6-D2A6-4887-8325-802622DE9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86" name="Rectangle 110">
              <a:extLst>
                <a:ext uri="{FF2B5EF4-FFF2-40B4-BE49-F238E27FC236}">
                  <a16:creationId xmlns:a16="http://schemas.microsoft.com/office/drawing/2014/main" id="{8646AA14-12DF-4C47-926F-C8465FC40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87" name="Line 111">
              <a:extLst>
                <a:ext uri="{FF2B5EF4-FFF2-40B4-BE49-F238E27FC236}">
                  <a16:creationId xmlns:a16="http://schemas.microsoft.com/office/drawing/2014/main" id="{3E3A2F5F-A218-4434-939A-47BDA2229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8" name="Line 112">
              <a:extLst>
                <a:ext uri="{FF2B5EF4-FFF2-40B4-BE49-F238E27FC236}">
                  <a16:creationId xmlns:a16="http://schemas.microsoft.com/office/drawing/2014/main" id="{D12148AA-7D67-4756-9957-4863B08A6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9" name="Line 113">
              <a:extLst>
                <a:ext uri="{FF2B5EF4-FFF2-40B4-BE49-F238E27FC236}">
                  <a16:creationId xmlns:a16="http://schemas.microsoft.com/office/drawing/2014/main" id="{97822845-7CE7-409E-94E7-C671AD2A5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90" name="Line 114">
              <a:extLst>
                <a:ext uri="{FF2B5EF4-FFF2-40B4-BE49-F238E27FC236}">
                  <a16:creationId xmlns:a16="http://schemas.microsoft.com/office/drawing/2014/main" id="{737EA449-0284-4883-8508-975B92BBC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8566" name="Line 116">
            <a:extLst>
              <a:ext uri="{FF2B5EF4-FFF2-40B4-BE49-F238E27FC236}">
                <a16:creationId xmlns:a16="http://schemas.microsoft.com/office/drawing/2014/main" id="{D66B45C8-C2D2-47CA-AE13-3FE0E7C2A3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10788650"/>
            <a:ext cx="149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67" name="Line 117">
            <a:extLst>
              <a:ext uri="{FF2B5EF4-FFF2-40B4-BE49-F238E27FC236}">
                <a16:creationId xmlns:a16="http://schemas.microsoft.com/office/drawing/2014/main" id="{A8E881DD-1601-4941-9BD3-341DA476A5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068301" y="10788650"/>
            <a:ext cx="14954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68" name="Line 118">
            <a:extLst>
              <a:ext uri="{FF2B5EF4-FFF2-40B4-BE49-F238E27FC236}">
                <a16:creationId xmlns:a16="http://schemas.microsoft.com/office/drawing/2014/main" id="{2C0669AC-DFD1-44CF-BA57-D35CC5994D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69926" y="975677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69" name="Line 119">
            <a:extLst>
              <a:ext uri="{FF2B5EF4-FFF2-40B4-BE49-F238E27FC236}">
                <a16:creationId xmlns:a16="http://schemas.microsoft.com/office/drawing/2014/main" id="{73D4394F-6A5F-4887-AABC-38ABEA13DD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47701" y="11991976"/>
            <a:ext cx="13557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70" name="Line 120">
            <a:extLst>
              <a:ext uri="{FF2B5EF4-FFF2-40B4-BE49-F238E27FC236}">
                <a16:creationId xmlns:a16="http://schemas.microsoft.com/office/drawing/2014/main" id="{031755E4-6C5C-4D8D-9F87-9E4F8BBBFD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67026" y="9782176"/>
            <a:ext cx="1079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8571" name="Group 161">
            <a:extLst>
              <a:ext uri="{FF2B5EF4-FFF2-40B4-BE49-F238E27FC236}">
                <a16:creationId xmlns:a16="http://schemas.microsoft.com/office/drawing/2014/main" id="{D529C080-552E-4D30-A0EB-6239615C1602}"/>
              </a:ext>
            </a:extLst>
          </p:cNvPr>
          <p:cNvGrpSpPr>
            <a:grpSpLocks/>
          </p:cNvGrpSpPr>
          <p:nvPr/>
        </p:nvGrpSpPr>
        <p:grpSpPr bwMode="auto">
          <a:xfrm>
            <a:off x="16335376" y="7397751"/>
            <a:ext cx="1597024" cy="2333626"/>
            <a:chOff x="12762" y="10336"/>
            <a:chExt cx="1027" cy="1700"/>
          </a:xfrm>
        </p:grpSpPr>
        <p:sp>
          <p:nvSpPr>
            <p:cNvPr id="108679" name="Rectangle 162">
              <a:extLst>
                <a:ext uri="{FF2B5EF4-FFF2-40B4-BE49-F238E27FC236}">
                  <a16:creationId xmlns:a16="http://schemas.microsoft.com/office/drawing/2014/main" id="{F82ADF0B-3925-4078-B798-95BA83C45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80" name="Rectangle 163">
              <a:extLst>
                <a:ext uri="{FF2B5EF4-FFF2-40B4-BE49-F238E27FC236}">
                  <a16:creationId xmlns:a16="http://schemas.microsoft.com/office/drawing/2014/main" id="{09618172-F9A5-4028-9E84-34694598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81" name="Line 164">
              <a:extLst>
                <a:ext uri="{FF2B5EF4-FFF2-40B4-BE49-F238E27FC236}">
                  <a16:creationId xmlns:a16="http://schemas.microsoft.com/office/drawing/2014/main" id="{D24398BC-3046-48AD-80EB-A3A264EAF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2" name="Line 165">
              <a:extLst>
                <a:ext uri="{FF2B5EF4-FFF2-40B4-BE49-F238E27FC236}">
                  <a16:creationId xmlns:a16="http://schemas.microsoft.com/office/drawing/2014/main" id="{AC7BDED2-7116-4218-8DB2-C3B787079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3" name="Line 166">
              <a:extLst>
                <a:ext uri="{FF2B5EF4-FFF2-40B4-BE49-F238E27FC236}">
                  <a16:creationId xmlns:a16="http://schemas.microsoft.com/office/drawing/2014/main" id="{331A452E-9DA7-4E9E-B91D-7613371AD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84" name="Line 167">
              <a:extLst>
                <a:ext uri="{FF2B5EF4-FFF2-40B4-BE49-F238E27FC236}">
                  <a16:creationId xmlns:a16="http://schemas.microsoft.com/office/drawing/2014/main" id="{90DD643D-B6A0-4272-A6E1-DB35D1360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grpSp>
        <p:nvGrpSpPr>
          <p:cNvPr id="108572" name="Group 208">
            <a:extLst>
              <a:ext uri="{FF2B5EF4-FFF2-40B4-BE49-F238E27FC236}">
                <a16:creationId xmlns:a16="http://schemas.microsoft.com/office/drawing/2014/main" id="{2925461F-478A-447D-BEBC-F2D98FA3639D}"/>
              </a:ext>
            </a:extLst>
          </p:cNvPr>
          <p:cNvGrpSpPr>
            <a:grpSpLocks/>
          </p:cNvGrpSpPr>
          <p:nvPr/>
        </p:nvGrpSpPr>
        <p:grpSpPr bwMode="auto">
          <a:xfrm>
            <a:off x="15398751" y="10023476"/>
            <a:ext cx="1597026" cy="2336800"/>
            <a:chOff x="12762" y="10336"/>
            <a:chExt cx="1027" cy="1700"/>
          </a:xfrm>
        </p:grpSpPr>
        <p:sp>
          <p:nvSpPr>
            <p:cNvPr id="108673" name="Rectangle 209">
              <a:extLst>
                <a:ext uri="{FF2B5EF4-FFF2-40B4-BE49-F238E27FC236}">
                  <a16:creationId xmlns:a16="http://schemas.microsoft.com/office/drawing/2014/main" id="{290D09E9-1311-479C-BD8B-8CD965DBA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74" name="Rectangle 210">
              <a:extLst>
                <a:ext uri="{FF2B5EF4-FFF2-40B4-BE49-F238E27FC236}">
                  <a16:creationId xmlns:a16="http://schemas.microsoft.com/office/drawing/2014/main" id="{4983D87B-AF21-448E-81CD-8F9B211F8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75" name="Line 211">
              <a:extLst>
                <a:ext uri="{FF2B5EF4-FFF2-40B4-BE49-F238E27FC236}">
                  <a16:creationId xmlns:a16="http://schemas.microsoft.com/office/drawing/2014/main" id="{998858D2-D467-46A1-B6DE-ED774841E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6" name="Line 212">
              <a:extLst>
                <a:ext uri="{FF2B5EF4-FFF2-40B4-BE49-F238E27FC236}">
                  <a16:creationId xmlns:a16="http://schemas.microsoft.com/office/drawing/2014/main" id="{63D9F000-C6A6-490E-94FC-127C96EA9D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7" name="Line 213">
              <a:extLst>
                <a:ext uri="{FF2B5EF4-FFF2-40B4-BE49-F238E27FC236}">
                  <a16:creationId xmlns:a16="http://schemas.microsoft.com/office/drawing/2014/main" id="{5B243FE0-F65B-4EB8-AC93-C8EF9864E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8" name="Line 214">
              <a:extLst>
                <a:ext uri="{FF2B5EF4-FFF2-40B4-BE49-F238E27FC236}">
                  <a16:creationId xmlns:a16="http://schemas.microsoft.com/office/drawing/2014/main" id="{22D68DB9-EA5C-4C90-AAAB-EC957784C5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8573" name="Oval 215">
            <a:extLst>
              <a:ext uri="{FF2B5EF4-FFF2-40B4-BE49-F238E27FC236}">
                <a16:creationId xmlns:a16="http://schemas.microsoft.com/office/drawing/2014/main" id="{7BA17920-004A-4D14-8607-13DF8BFE6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277100"/>
            <a:ext cx="225424" cy="23177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8574" name="Oval 216">
            <a:extLst>
              <a:ext uri="{FF2B5EF4-FFF2-40B4-BE49-F238E27FC236}">
                <a16:creationId xmlns:a16="http://schemas.microsoft.com/office/drawing/2014/main" id="{D1A65DEC-1344-497E-A853-58ECB5B7A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6" y="9534527"/>
            <a:ext cx="228600" cy="234950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8575" name="Text Box 217">
            <a:extLst>
              <a:ext uri="{FF2B5EF4-FFF2-40B4-BE49-F238E27FC236}">
                <a16:creationId xmlns:a16="http://schemas.microsoft.com/office/drawing/2014/main" id="{233CA59A-E913-420E-B3D1-3DCD57FF7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4976" y="7302501"/>
            <a:ext cx="11811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8576" name="Group 218">
            <a:extLst>
              <a:ext uri="{FF2B5EF4-FFF2-40B4-BE49-F238E27FC236}">
                <a16:creationId xmlns:a16="http://schemas.microsoft.com/office/drawing/2014/main" id="{2FE96024-81DD-473F-9D2C-595195F12FB7}"/>
              </a:ext>
            </a:extLst>
          </p:cNvPr>
          <p:cNvGrpSpPr>
            <a:grpSpLocks/>
          </p:cNvGrpSpPr>
          <p:nvPr/>
        </p:nvGrpSpPr>
        <p:grpSpPr bwMode="auto">
          <a:xfrm>
            <a:off x="12223751" y="10467977"/>
            <a:ext cx="771526" cy="638174"/>
            <a:chOff x="11283" y="10423"/>
            <a:chExt cx="475" cy="374"/>
          </a:xfrm>
        </p:grpSpPr>
        <p:sp>
          <p:nvSpPr>
            <p:cNvPr id="108666" name="Rectangle 219">
              <a:extLst>
                <a:ext uri="{FF2B5EF4-FFF2-40B4-BE49-F238E27FC236}">
                  <a16:creationId xmlns:a16="http://schemas.microsoft.com/office/drawing/2014/main" id="{B3F5F788-706C-4DB8-8DBB-B8D24BD48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8667" name="Line 220">
              <a:extLst>
                <a:ext uri="{FF2B5EF4-FFF2-40B4-BE49-F238E27FC236}">
                  <a16:creationId xmlns:a16="http://schemas.microsoft.com/office/drawing/2014/main" id="{A6BB9306-F809-4F1C-982E-7F210BEFC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68" name="Line 221">
              <a:extLst>
                <a:ext uri="{FF2B5EF4-FFF2-40B4-BE49-F238E27FC236}">
                  <a16:creationId xmlns:a16="http://schemas.microsoft.com/office/drawing/2014/main" id="{8BE79BD5-C7EB-44E4-B705-4D12E8F0C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69" name="Line 222">
              <a:extLst>
                <a:ext uri="{FF2B5EF4-FFF2-40B4-BE49-F238E27FC236}">
                  <a16:creationId xmlns:a16="http://schemas.microsoft.com/office/drawing/2014/main" id="{35D296D9-BF09-4FF3-A948-18EC4B89E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0" name="Line 223">
              <a:extLst>
                <a:ext uri="{FF2B5EF4-FFF2-40B4-BE49-F238E27FC236}">
                  <a16:creationId xmlns:a16="http://schemas.microsoft.com/office/drawing/2014/main" id="{6E342999-7F46-47D3-B60C-3CAD6E06E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1" name="Line 224">
              <a:extLst>
                <a:ext uri="{FF2B5EF4-FFF2-40B4-BE49-F238E27FC236}">
                  <a16:creationId xmlns:a16="http://schemas.microsoft.com/office/drawing/2014/main" id="{8C6AEBD5-0E55-45BD-B829-DA08E95491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72" name="Line 225">
              <a:extLst>
                <a:ext uri="{FF2B5EF4-FFF2-40B4-BE49-F238E27FC236}">
                  <a16:creationId xmlns:a16="http://schemas.microsoft.com/office/drawing/2014/main" id="{57CB63BE-CF6E-4C00-9300-05BB693F9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8577" name="Line 226">
            <a:extLst>
              <a:ext uri="{FF2B5EF4-FFF2-40B4-BE49-F238E27FC236}">
                <a16:creationId xmlns:a16="http://schemas.microsoft.com/office/drawing/2014/main" id="{6ABB9E48-DE4E-4F3A-816E-A9A2110AD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38101" y="8035926"/>
            <a:ext cx="67945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78" name="Freeform 227">
            <a:extLst>
              <a:ext uri="{FF2B5EF4-FFF2-40B4-BE49-F238E27FC236}">
                <a16:creationId xmlns:a16="http://schemas.microsoft.com/office/drawing/2014/main" id="{B56E709E-6CC7-402C-AE84-4FB411FEF1F4}"/>
              </a:ext>
            </a:extLst>
          </p:cNvPr>
          <p:cNvSpPr>
            <a:spLocks/>
          </p:cNvSpPr>
          <p:nvPr/>
        </p:nvSpPr>
        <p:spPr bwMode="auto">
          <a:xfrm>
            <a:off x="6375401" y="9731377"/>
            <a:ext cx="9709150" cy="2457450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7 h 1501"/>
              <a:gd name="T4" fmla="*/ 2147483647 w 6225"/>
              <a:gd name="T5" fmla="*/ 2147483647 h 1501"/>
              <a:gd name="T6" fmla="*/ 2147483647 w 6225"/>
              <a:gd name="T7" fmla="*/ 2147483647 h 1501"/>
              <a:gd name="T8" fmla="*/ 2147483647 w 6225"/>
              <a:gd name="T9" fmla="*/ 2147483647 h 1501"/>
              <a:gd name="T10" fmla="*/ 2147483647 w 6225"/>
              <a:gd name="T11" fmla="*/ 2147483647 h 1501"/>
              <a:gd name="T12" fmla="*/ 2147483647 w 6225"/>
              <a:gd name="T13" fmla="*/ 2147483647 h 1501"/>
              <a:gd name="T14" fmla="*/ 2147483647 w 6225"/>
              <a:gd name="T15" fmla="*/ 2147483647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79" name="Freeform 228">
            <a:extLst>
              <a:ext uri="{FF2B5EF4-FFF2-40B4-BE49-F238E27FC236}">
                <a16:creationId xmlns:a16="http://schemas.microsoft.com/office/drawing/2014/main" id="{BF24CA68-E429-4FED-8655-E7E00510E45D}"/>
              </a:ext>
            </a:extLst>
          </p:cNvPr>
          <p:cNvSpPr>
            <a:spLocks/>
          </p:cNvSpPr>
          <p:nvPr/>
        </p:nvSpPr>
        <p:spPr bwMode="auto">
          <a:xfrm>
            <a:off x="8693150" y="7397750"/>
            <a:ext cx="8420100" cy="3292476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80" name="Oval 229">
            <a:extLst>
              <a:ext uri="{FF2B5EF4-FFF2-40B4-BE49-F238E27FC236}">
                <a16:creationId xmlns:a16="http://schemas.microsoft.com/office/drawing/2014/main" id="{47C8B942-384E-486F-8DD2-4D89B6742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743827"/>
            <a:ext cx="225424" cy="231774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8581" name="Text Box 230">
            <a:extLst>
              <a:ext uri="{FF2B5EF4-FFF2-40B4-BE49-F238E27FC236}">
                <a16:creationId xmlns:a16="http://schemas.microsoft.com/office/drawing/2014/main" id="{5DF6C58C-9737-4B1C-B828-1E4A2F60A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0" y="7556500"/>
            <a:ext cx="4699000" cy="123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zh-CN" sz="3200" i="1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1175" name="Line 231">
            <a:extLst>
              <a:ext uri="{FF2B5EF4-FFF2-40B4-BE49-F238E27FC236}">
                <a16:creationId xmlns:a16="http://schemas.microsoft.com/office/drawing/2014/main" id="{825D94D4-23F4-45F8-B313-5060938F7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7776" y="7877176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91176" name="Line 232">
            <a:extLst>
              <a:ext uri="{FF2B5EF4-FFF2-40B4-BE49-F238E27FC236}">
                <a16:creationId xmlns:a16="http://schemas.microsoft.com/office/drawing/2014/main" id="{2AE6F522-7FC3-4A85-8BAA-60BF111171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8250" y="741045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91177" name="Line 233">
            <a:extLst>
              <a:ext uri="{FF2B5EF4-FFF2-40B4-BE49-F238E27FC236}">
                <a16:creationId xmlns:a16="http://schemas.microsoft.com/office/drawing/2014/main" id="{A6719DD3-69C3-418C-BB19-38801C7D4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81526" y="771525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2666" name="Rectangle 234">
            <a:extLst>
              <a:ext uri="{FF2B5EF4-FFF2-40B4-BE49-F238E27FC236}">
                <a16:creationId xmlns:a16="http://schemas.microsoft.com/office/drawing/2014/main" id="{7B87F8A5-9DEB-47CA-A2E6-2BADCF870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1" y="7226301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2667" name="Rectangle 235">
            <a:extLst>
              <a:ext uri="{FF2B5EF4-FFF2-40B4-BE49-F238E27FC236}">
                <a16:creationId xmlns:a16="http://schemas.microsoft.com/office/drawing/2014/main" id="{B696D517-48D5-4CF8-A03D-88936B608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7693027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2668" name="Text Box 236">
            <a:extLst>
              <a:ext uri="{FF2B5EF4-FFF2-40B4-BE49-F238E27FC236}">
                <a16:creationId xmlns:a16="http://schemas.microsoft.com/office/drawing/2014/main" id="{6C6FE6BF-44FE-41E1-8463-45A51BA0B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358" y="7473951"/>
            <a:ext cx="10502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>
                <a:solidFill>
                  <a:srgbClr val="006600"/>
                </a:solidFill>
                <a:latin typeface="Arial" charset="0"/>
              </a:rPr>
              <a:t>copy</a:t>
            </a:r>
          </a:p>
        </p:txBody>
      </p:sp>
      <p:sp>
        <p:nvSpPr>
          <p:cNvPr id="402669" name="Text Box 237">
            <a:extLst>
              <a:ext uri="{FF2B5EF4-FFF2-40B4-BE49-F238E27FC236}">
                <a16:creationId xmlns:a16="http://schemas.microsoft.com/office/drawing/2014/main" id="{D6BCC71A-3398-417E-927E-E0DF4566E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756" y="9610727"/>
            <a:ext cx="31213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rgbClr val="006600"/>
                </a:solidFill>
                <a:latin typeface="Arial" charset="0"/>
              </a:rPr>
              <a:t>no buffer space!</a:t>
            </a:r>
          </a:p>
        </p:txBody>
      </p:sp>
      <p:sp>
        <p:nvSpPr>
          <p:cNvPr id="91182" name="Rectangle 238">
            <a:extLst>
              <a:ext uri="{FF2B5EF4-FFF2-40B4-BE49-F238E27FC236}">
                <a16:creationId xmlns:a16="http://schemas.microsoft.com/office/drawing/2014/main" id="{FFEA723F-4FF0-4646-AE89-940AF4458FA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68776" y="2232026"/>
            <a:ext cx="7073900" cy="3832224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000099"/>
                </a:solidFill>
                <a:ea typeface="ＭＳ Ｐゴシック" charset="0"/>
                <a:cs typeface="+mn-cs"/>
              </a:rPr>
              <a:t>Idealization: </a:t>
            </a: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known loss</a:t>
            </a:r>
            <a:r>
              <a:rPr lang="en-US" sz="4800">
                <a:ea typeface="ＭＳ Ｐゴシック" charset="0"/>
                <a:cs typeface="+mn-cs"/>
              </a:rPr>
              <a:t> packets can be lost, dropped at router due  to full buffers</a:t>
            </a:r>
          </a:p>
          <a:p>
            <a:pPr>
              <a:buFont typeface="Wingdings" charset="0"/>
              <a:buChar char="v"/>
              <a:defRPr/>
            </a:pPr>
            <a:r>
              <a:rPr lang="en-US" sz="4800">
                <a:ea typeface="ＭＳ Ｐゴシック" charset="0"/>
                <a:cs typeface="+mn-cs"/>
              </a:rPr>
              <a:t>sender only resends if packet </a:t>
            </a:r>
            <a:r>
              <a:rPr lang="en-US" sz="4800" i="1">
                <a:ea typeface="ＭＳ Ｐゴシック" charset="0"/>
                <a:cs typeface="+mn-cs"/>
              </a:rPr>
              <a:t>known</a:t>
            </a:r>
            <a:r>
              <a:rPr lang="en-US" sz="4800">
                <a:ea typeface="ＭＳ Ｐゴシック" charset="0"/>
                <a:cs typeface="+mn-cs"/>
              </a:rPr>
              <a:t> to be lost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pic>
        <p:nvPicPr>
          <p:cNvPr id="108590" name="Picture 243" descr="underline_base">
            <a:extLst>
              <a:ext uri="{FF2B5EF4-FFF2-40B4-BE49-F238E27FC236}">
                <a16:creationId xmlns:a16="http://schemas.microsoft.com/office/drawing/2014/main" id="{72568B18-33A3-4618-80DF-A674E501D40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1" y="1568450"/>
            <a:ext cx="14627226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84" name="Rectangle 244">
            <a:extLst>
              <a:ext uri="{FF2B5EF4-FFF2-40B4-BE49-F238E27FC236}">
                <a16:creationId xmlns:a16="http://schemas.microsoft.com/office/drawing/2014/main" id="{D5F5A5A0-FD85-4606-B108-452198A57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08400" y="231777"/>
            <a:ext cx="15544800" cy="1746250"/>
          </a:xfrm>
        </p:spPr>
        <p:txBody>
          <a:bodyPr/>
          <a:lstStyle/>
          <a:p>
            <a:pPr>
              <a:defRPr/>
            </a:pPr>
            <a:r>
              <a:rPr lang="en-US" sz="72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108592" name="Freeform 246">
            <a:extLst>
              <a:ext uri="{FF2B5EF4-FFF2-40B4-BE49-F238E27FC236}">
                <a16:creationId xmlns:a16="http://schemas.microsoft.com/office/drawing/2014/main" id="{AEB1EFB5-ECB5-424D-9D51-58B34985B232}"/>
              </a:ext>
            </a:extLst>
          </p:cNvPr>
          <p:cNvSpPr>
            <a:spLocks/>
          </p:cNvSpPr>
          <p:nvPr/>
        </p:nvSpPr>
        <p:spPr bwMode="auto">
          <a:xfrm flipH="1">
            <a:off x="5181601" y="9334500"/>
            <a:ext cx="501650" cy="240347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93" name="Freeform 252">
            <a:extLst>
              <a:ext uri="{FF2B5EF4-FFF2-40B4-BE49-F238E27FC236}">
                <a16:creationId xmlns:a16="http://schemas.microsoft.com/office/drawing/2014/main" id="{B8FDD57D-5C78-412A-BC68-05D4573675DD}"/>
              </a:ext>
            </a:extLst>
          </p:cNvPr>
          <p:cNvSpPr>
            <a:spLocks/>
          </p:cNvSpPr>
          <p:nvPr/>
        </p:nvSpPr>
        <p:spPr bwMode="auto">
          <a:xfrm>
            <a:off x="17881601" y="7331076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94" name="Freeform 255">
            <a:extLst>
              <a:ext uri="{FF2B5EF4-FFF2-40B4-BE49-F238E27FC236}">
                <a16:creationId xmlns:a16="http://schemas.microsoft.com/office/drawing/2014/main" id="{E3556029-3F0D-4F23-931C-9C0A6F5E0332}"/>
              </a:ext>
            </a:extLst>
          </p:cNvPr>
          <p:cNvSpPr>
            <a:spLocks/>
          </p:cNvSpPr>
          <p:nvPr/>
        </p:nvSpPr>
        <p:spPr bwMode="auto">
          <a:xfrm>
            <a:off x="16922751" y="9963150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8595" name="Text Box 257">
            <a:extLst>
              <a:ext uri="{FF2B5EF4-FFF2-40B4-BE49-F238E27FC236}">
                <a16:creationId xmlns:a16="http://schemas.microsoft.com/office/drawing/2014/main" id="{CFBE8EB4-C283-478F-90D9-55BE0F27F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0" y="9410700"/>
            <a:ext cx="17049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320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8596" name="Text Box 258">
            <a:extLst>
              <a:ext uri="{FF2B5EF4-FFF2-40B4-BE49-F238E27FC236}">
                <a16:creationId xmlns:a16="http://schemas.microsoft.com/office/drawing/2014/main" id="{1E7B2A9C-DEBF-4ABF-8129-8AF2A812A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12147550"/>
            <a:ext cx="17557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32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8597" name="Group 259">
            <a:extLst>
              <a:ext uri="{FF2B5EF4-FFF2-40B4-BE49-F238E27FC236}">
                <a16:creationId xmlns:a16="http://schemas.microsoft.com/office/drawing/2014/main" id="{5D6A8D6E-45FC-46CF-8119-E22BA7732CBB}"/>
              </a:ext>
            </a:extLst>
          </p:cNvPr>
          <p:cNvGrpSpPr>
            <a:grpSpLocks/>
          </p:cNvGrpSpPr>
          <p:nvPr/>
        </p:nvGrpSpPr>
        <p:grpSpPr bwMode="auto">
          <a:xfrm>
            <a:off x="18154651" y="9128127"/>
            <a:ext cx="463550" cy="882650"/>
            <a:chOff x="4140" y="429"/>
            <a:chExt cx="1425" cy="2396"/>
          </a:xfrm>
        </p:grpSpPr>
        <p:sp>
          <p:nvSpPr>
            <p:cNvPr id="108634" name="Freeform 260">
              <a:extLst>
                <a:ext uri="{FF2B5EF4-FFF2-40B4-BE49-F238E27FC236}">
                  <a16:creationId xmlns:a16="http://schemas.microsoft.com/office/drawing/2014/main" id="{39FE4778-A248-4726-A307-8ABBDB471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28" name="Rectangle 261">
              <a:extLst>
                <a:ext uri="{FF2B5EF4-FFF2-40B4-BE49-F238E27FC236}">
                  <a16:creationId xmlns:a16="http://schemas.microsoft.com/office/drawing/2014/main" id="{A6EECE17-88ED-4480-9907-F234CA91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36" name="Freeform 262">
              <a:extLst>
                <a:ext uri="{FF2B5EF4-FFF2-40B4-BE49-F238E27FC236}">
                  <a16:creationId xmlns:a16="http://schemas.microsoft.com/office/drawing/2014/main" id="{86848ABA-7C7F-402F-9FAE-BAF16CAD2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37" name="Freeform 263">
              <a:extLst>
                <a:ext uri="{FF2B5EF4-FFF2-40B4-BE49-F238E27FC236}">
                  <a16:creationId xmlns:a16="http://schemas.microsoft.com/office/drawing/2014/main" id="{D7EBE588-47AF-4757-A951-B702B0605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31" name="Rectangle 264">
              <a:extLst>
                <a:ext uri="{FF2B5EF4-FFF2-40B4-BE49-F238E27FC236}">
                  <a16:creationId xmlns:a16="http://schemas.microsoft.com/office/drawing/2014/main" id="{95BADE45-30F9-4626-B8F5-9C820DF75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39" name="Group 265">
              <a:extLst>
                <a:ext uri="{FF2B5EF4-FFF2-40B4-BE49-F238E27FC236}">
                  <a16:creationId xmlns:a16="http://schemas.microsoft.com/office/drawing/2014/main" id="{819446A9-4830-4F63-A028-318F771D4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57" name="AutoShape 266">
                <a:extLst>
                  <a:ext uri="{FF2B5EF4-FFF2-40B4-BE49-F238E27FC236}">
                    <a16:creationId xmlns:a16="http://schemas.microsoft.com/office/drawing/2014/main" id="{C7AD69F3-CB8E-4ABB-968B-67F2BAC48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58" name="AutoShape 267">
                <a:extLst>
                  <a:ext uri="{FF2B5EF4-FFF2-40B4-BE49-F238E27FC236}">
                    <a16:creationId xmlns:a16="http://schemas.microsoft.com/office/drawing/2014/main" id="{4FEA2EF2-BB4A-4DAD-BF6E-71B119417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33" name="Rectangle 268">
              <a:extLst>
                <a:ext uri="{FF2B5EF4-FFF2-40B4-BE49-F238E27FC236}">
                  <a16:creationId xmlns:a16="http://schemas.microsoft.com/office/drawing/2014/main" id="{C9256569-05F7-4505-B761-5FEA49AC9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41" name="Group 269">
              <a:extLst>
                <a:ext uri="{FF2B5EF4-FFF2-40B4-BE49-F238E27FC236}">
                  <a16:creationId xmlns:a16="http://schemas.microsoft.com/office/drawing/2014/main" id="{1EA885B6-759A-4DB3-8A33-774F0D47EB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55" name="AutoShape 270">
                <a:extLst>
                  <a:ext uri="{FF2B5EF4-FFF2-40B4-BE49-F238E27FC236}">
                    <a16:creationId xmlns:a16="http://schemas.microsoft.com/office/drawing/2014/main" id="{CD1CB919-0D83-4864-8E1F-9340F7208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56" name="AutoShape 271">
                <a:extLst>
                  <a:ext uri="{FF2B5EF4-FFF2-40B4-BE49-F238E27FC236}">
                    <a16:creationId xmlns:a16="http://schemas.microsoft.com/office/drawing/2014/main" id="{CD550131-BAD9-426E-9544-FAB8CD5FD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35" name="Rectangle 272">
              <a:extLst>
                <a:ext uri="{FF2B5EF4-FFF2-40B4-BE49-F238E27FC236}">
                  <a16:creationId xmlns:a16="http://schemas.microsoft.com/office/drawing/2014/main" id="{799A3A88-AC20-4EE5-A17A-449C8CF36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36" name="Rectangle 273">
              <a:extLst>
                <a:ext uri="{FF2B5EF4-FFF2-40B4-BE49-F238E27FC236}">
                  <a16:creationId xmlns:a16="http://schemas.microsoft.com/office/drawing/2014/main" id="{FBB65313-A714-49BC-BAEF-F5924C19E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44" name="Group 274">
              <a:extLst>
                <a:ext uri="{FF2B5EF4-FFF2-40B4-BE49-F238E27FC236}">
                  <a16:creationId xmlns:a16="http://schemas.microsoft.com/office/drawing/2014/main" id="{7DDA3118-BF28-448E-B759-9FA4D71E58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53" name="AutoShape 275">
                <a:extLst>
                  <a:ext uri="{FF2B5EF4-FFF2-40B4-BE49-F238E27FC236}">
                    <a16:creationId xmlns:a16="http://schemas.microsoft.com/office/drawing/2014/main" id="{26D69116-103A-4EF7-A7B0-F9856CC00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54" name="AutoShape 276">
                <a:extLst>
                  <a:ext uri="{FF2B5EF4-FFF2-40B4-BE49-F238E27FC236}">
                    <a16:creationId xmlns:a16="http://schemas.microsoft.com/office/drawing/2014/main" id="{27740A63-1789-47D9-82C3-1216E8BE1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8645" name="Freeform 277">
              <a:extLst>
                <a:ext uri="{FF2B5EF4-FFF2-40B4-BE49-F238E27FC236}">
                  <a16:creationId xmlns:a16="http://schemas.microsoft.com/office/drawing/2014/main" id="{8014AEA4-78E2-4A2C-AE56-1A0835BE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8646" name="Group 278">
              <a:extLst>
                <a:ext uri="{FF2B5EF4-FFF2-40B4-BE49-F238E27FC236}">
                  <a16:creationId xmlns:a16="http://schemas.microsoft.com/office/drawing/2014/main" id="{BD754FBB-CA92-412E-9F7A-4FAE9103BB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51" name="AutoShape 279">
                <a:extLst>
                  <a:ext uri="{FF2B5EF4-FFF2-40B4-BE49-F238E27FC236}">
                    <a16:creationId xmlns:a16="http://schemas.microsoft.com/office/drawing/2014/main" id="{90480FEC-FD32-42AA-A010-924A1FE45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52" name="AutoShape 280">
                <a:extLst>
                  <a:ext uri="{FF2B5EF4-FFF2-40B4-BE49-F238E27FC236}">
                    <a16:creationId xmlns:a16="http://schemas.microsoft.com/office/drawing/2014/main" id="{2F287B4E-1F11-49B2-A0B4-1A382D8B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40" name="Rectangle 281">
              <a:extLst>
                <a:ext uri="{FF2B5EF4-FFF2-40B4-BE49-F238E27FC236}">
                  <a16:creationId xmlns:a16="http://schemas.microsoft.com/office/drawing/2014/main" id="{CC45C83F-C3B9-4D49-BAF8-58A723B7A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48" name="Freeform 282">
              <a:extLst>
                <a:ext uri="{FF2B5EF4-FFF2-40B4-BE49-F238E27FC236}">
                  <a16:creationId xmlns:a16="http://schemas.microsoft.com/office/drawing/2014/main" id="{61426588-6348-4B85-80C6-A99753F9F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49" name="Freeform 283">
              <a:extLst>
                <a:ext uri="{FF2B5EF4-FFF2-40B4-BE49-F238E27FC236}">
                  <a16:creationId xmlns:a16="http://schemas.microsoft.com/office/drawing/2014/main" id="{7B2CB17F-97E4-4BE7-8F37-6833FA28D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43" name="Oval 284">
              <a:extLst>
                <a:ext uri="{FF2B5EF4-FFF2-40B4-BE49-F238E27FC236}">
                  <a16:creationId xmlns:a16="http://schemas.microsoft.com/office/drawing/2014/main" id="{70951993-0739-4059-9BA3-D0A0311D5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51" name="Freeform 285">
              <a:extLst>
                <a:ext uri="{FF2B5EF4-FFF2-40B4-BE49-F238E27FC236}">
                  <a16:creationId xmlns:a16="http://schemas.microsoft.com/office/drawing/2014/main" id="{56368171-1DD8-471D-9E88-094276EA1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45" name="AutoShape 286">
              <a:extLst>
                <a:ext uri="{FF2B5EF4-FFF2-40B4-BE49-F238E27FC236}">
                  <a16:creationId xmlns:a16="http://schemas.microsoft.com/office/drawing/2014/main" id="{C5E01704-C55B-4C2F-961A-EECF83FF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46" name="AutoShape 287">
              <a:extLst>
                <a:ext uri="{FF2B5EF4-FFF2-40B4-BE49-F238E27FC236}">
                  <a16:creationId xmlns:a16="http://schemas.microsoft.com/office/drawing/2014/main" id="{3F0E5778-E42B-4D6F-A43C-6CEC17945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47" name="Oval 288">
              <a:extLst>
                <a:ext uri="{FF2B5EF4-FFF2-40B4-BE49-F238E27FC236}">
                  <a16:creationId xmlns:a16="http://schemas.microsoft.com/office/drawing/2014/main" id="{FDC06B75-0139-489A-BF45-8265EC93D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48" name="Oval 289">
              <a:extLst>
                <a:ext uri="{FF2B5EF4-FFF2-40B4-BE49-F238E27FC236}">
                  <a16:creationId xmlns:a16="http://schemas.microsoft.com/office/drawing/2014/main" id="{CE91474A-CBF0-44F5-BC59-43ED33C99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36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1249" name="Oval 290">
              <a:extLst>
                <a:ext uri="{FF2B5EF4-FFF2-40B4-BE49-F238E27FC236}">
                  <a16:creationId xmlns:a16="http://schemas.microsoft.com/office/drawing/2014/main" id="{9E820D80-98FE-4C91-9F84-465F0D91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50" name="Rectangle 291">
              <a:extLst>
                <a:ext uri="{FF2B5EF4-FFF2-40B4-BE49-F238E27FC236}">
                  <a16:creationId xmlns:a16="http://schemas.microsoft.com/office/drawing/2014/main" id="{DC7535F6-7418-4D8B-9724-5F8B3AEA7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8598" name="Group 292">
            <a:extLst>
              <a:ext uri="{FF2B5EF4-FFF2-40B4-BE49-F238E27FC236}">
                <a16:creationId xmlns:a16="http://schemas.microsoft.com/office/drawing/2014/main" id="{9512B225-859C-4790-A0DE-C3CD520E6E16}"/>
              </a:ext>
            </a:extLst>
          </p:cNvPr>
          <p:cNvGrpSpPr>
            <a:grpSpLocks/>
          </p:cNvGrpSpPr>
          <p:nvPr/>
        </p:nvGrpSpPr>
        <p:grpSpPr bwMode="auto">
          <a:xfrm>
            <a:off x="17319627" y="11734801"/>
            <a:ext cx="463550" cy="882650"/>
            <a:chOff x="4140" y="429"/>
            <a:chExt cx="1425" cy="2396"/>
          </a:xfrm>
        </p:grpSpPr>
        <p:sp>
          <p:nvSpPr>
            <p:cNvPr id="108602" name="Freeform 293">
              <a:extLst>
                <a:ext uri="{FF2B5EF4-FFF2-40B4-BE49-F238E27FC236}">
                  <a16:creationId xmlns:a16="http://schemas.microsoft.com/office/drawing/2014/main" id="{C0C97568-231F-4328-933A-E14BE6E39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196" name="Rectangle 294">
              <a:extLst>
                <a:ext uri="{FF2B5EF4-FFF2-40B4-BE49-F238E27FC236}">
                  <a16:creationId xmlns:a16="http://schemas.microsoft.com/office/drawing/2014/main" id="{80807A44-4305-4D37-935F-4B2EB3F3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04" name="Freeform 295">
              <a:extLst>
                <a:ext uri="{FF2B5EF4-FFF2-40B4-BE49-F238E27FC236}">
                  <a16:creationId xmlns:a16="http://schemas.microsoft.com/office/drawing/2014/main" id="{F8CD1F44-043A-4DBB-9693-CF1377CC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05" name="Freeform 296">
              <a:extLst>
                <a:ext uri="{FF2B5EF4-FFF2-40B4-BE49-F238E27FC236}">
                  <a16:creationId xmlns:a16="http://schemas.microsoft.com/office/drawing/2014/main" id="{E65EC158-996A-44A9-8B51-A18058FDA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199" name="Rectangle 297">
              <a:extLst>
                <a:ext uri="{FF2B5EF4-FFF2-40B4-BE49-F238E27FC236}">
                  <a16:creationId xmlns:a16="http://schemas.microsoft.com/office/drawing/2014/main" id="{76F10598-71CA-4609-86E5-1DE7D21C7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07" name="Group 298">
              <a:extLst>
                <a:ext uri="{FF2B5EF4-FFF2-40B4-BE49-F238E27FC236}">
                  <a16:creationId xmlns:a16="http://schemas.microsoft.com/office/drawing/2014/main" id="{8AA89199-69C0-4497-A27C-FF1C05027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25" name="AutoShape 299">
                <a:extLst>
                  <a:ext uri="{FF2B5EF4-FFF2-40B4-BE49-F238E27FC236}">
                    <a16:creationId xmlns:a16="http://schemas.microsoft.com/office/drawing/2014/main" id="{92C69D23-D4F8-47C5-B7C4-92EE38345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26" name="AutoShape 300">
                <a:extLst>
                  <a:ext uri="{FF2B5EF4-FFF2-40B4-BE49-F238E27FC236}">
                    <a16:creationId xmlns:a16="http://schemas.microsoft.com/office/drawing/2014/main" id="{77EA7D1E-95F7-4AE5-AF3D-207192562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01" name="Rectangle 301">
              <a:extLst>
                <a:ext uri="{FF2B5EF4-FFF2-40B4-BE49-F238E27FC236}">
                  <a16:creationId xmlns:a16="http://schemas.microsoft.com/office/drawing/2014/main" id="{784B16F3-D575-4910-8C3B-EE212544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09" name="Group 302">
              <a:extLst>
                <a:ext uri="{FF2B5EF4-FFF2-40B4-BE49-F238E27FC236}">
                  <a16:creationId xmlns:a16="http://schemas.microsoft.com/office/drawing/2014/main" id="{85174EA1-FC19-4F55-A73F-C5F3863FD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23" name="AutoShape 303">
                <a:extLst>
                  <a:ext uri="{FF2B5EF4-FFF2-40B4-BE49-F238E27FC236}">
                    <a16:creationId xmlns:a16="http://schemas.microsoft.com/office/drawing/2014/main" id="{E9BC6C05-A081-4BB1-B908-E61B5232E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24" name="AutoShape 304">
                <a:extLst>
                  <a:ext uri="{FF2B5EF4-FFF2-40B4-BE49-F238E27FC236}">
                    <a16:creationId xmlns:a16="http://schemas.microsoft.com/office/drawing/2014/main" id="{9C0C6AEC-4093-4732-9AA2-B0F5C4630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03" name="Rectangle 305">
              <a:extLst>
                <a:ext uri="{FF2B5EF4-FFF2-40B4-BE49-F238E27FC236}">
                  <a16:creationId xmlns:a16="http://schemas.microsoft.com/office/drawing/2014/main" id="{9D663759-CD53-46EC-9288-D9819FA40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04" name="Rectangle 306">
              <a:extLst>
                <a:ext uri="{FF2B5EF4-FFF2-40B4-BE49-F238E27FC236}">
                  <a16:creationId xmlns:a16="http://schemas.microsoft.com/office/drawing/2014/main" id="{87518E89-94A2-4278-B591-9E7B16315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8612" name="Group 307">
              <a:extLst>
                <a:ext uri="{FF2B5EF4-FFF2-40B4-BE49-F238E27FC236}">
                  <a16:creationId xmlns:a16="http://schemas.microsoft.com/office/drawing/2014/main" id="{613BFAAA-A1BB-4C25-84DA-DC5AF1C3F6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21" name="AutoShape 308">
                <a:extLst>
                  <a:ext uri="{FF2B5EF4-FFF2-40B4-BE49-F238E27FC236}">
                    <a16:creationId xmlns:a16="http://schemas.microsoft.com/office/drawing/2014/main" id="{EB2E41FF-359C-45A2-A8C6-5C4750E5A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22" name="AutoShape 309">
                <a:extLst>
                  <a:ext uri="{FF2B5EF4-FFF2-40B4-BE49-F238E27FC236}">
                    <a16:creationId xmlns:a16="http://schemas.microsoft.com/office/drawing/2014/main" id="{42C7E4CD-59BA-4FAB-94E1-50DC18724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8613" name="Freeform 310">
              <a:extLst>
                <a:ext uri="{FF2B5EF4-FFF2-40B4-BE49-F238E27FC236}">
                  <a16:creationId xmlns:a16="http://schemas.microsoft.com/office/drawing/2014/main" id="{2DD2EB98-B7E2-4C75-9A2A-C716C2544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8614" name="Group 311">
              <a:extLst>
                <a:ext uri="{FF2B5EF4-FFF2-40B4-BE49-F238E27FC236}">
                  <a16:creationId xmlns:a16="http://schemas.microsoft.com/office/drawing/2014/main" id="{7666E8AB-302C-4F5A-8795-23FD137C2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19" name="AutoShape 312">
                <a:extLst>
                  <a:ext uri="{FF2B5EF4-FFF2-40B4-BE49-F238E27FC236}">
                    <a16:creationId xmlns:a16="http://schemas.microsoft.com/office/drawing/2014/main" id="{443B6AB2-F7BF-4FC7-8B28-01A8D3E75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1220" name="AutoShape 313">
                <a:extLst>
                  <a:ext uri="{FF2B5EF4-FFF2-40B4-BE49-F238E27FC236}">
                    <a16:creationId xmlns:a16="http://schemas.microsoft.com/office/drawing/2014/main" id="{ED5BC511-5073-4703-86FC-8375849E6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08" name="Rectangle 314">
              <a:extLst>
                <a:ext uri="{FF2B5EF4-FFF2-40B4-BE49-F238E27FC236}">
                  <a16:creationId xmlns:a16="http://schemas.microsoft.com/office/drawing/2014/main" id="{9FD47713-1715-4C82-880C-C01C060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16" name="Freeform 315">
              <a:extLst>
                <a:ext uri="{FF2B5EF4-FFF2-40B4-BE49-F238E27FC236}">
                  <a16:creationId xmlns:a16="http://schemas.microsoft.com/office/drawing/2014/main" id="{75936E91-0525-4321-A452-8860D7332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8617" name="Freeform 316">
              <a:extLst>
                <a:ext uri="{FF2B5EF4-FFF2-40B4-BE49-F238E27FC236}">
                  <a16:creationId xmlns:a16="http://schemas.microsoft.com/office/drawing/2014/main" id="{B52D40D4-E7CB-4628-91EA-D827BDBE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11" name="Oval 317">
              <a:extLst>
                <a:ext uri="{FF2B5EF4-FFF2-40B4-BE49-F238E27FC236}">
                  <a16:creationId xmlns:a16="http://schemas.microsoft.com/office/drawing/2014/main" id="{F5702D41-9580-4A47-A80D-20488B85B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8619" name="Freeform 318">
              <a:extLst>
                <a:ext uri="{FF2B5EF4-FFF2-40B4-BE49-F238E27FC236}">
                  <a16:creationId xmlns:a16="http://schemas.microsoft.com/office/drawing/2014/main" id="{680172B1-04F4-4B98-84F5-13875594E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1213" name="AutoShape 319">
              <a:extLst>
                <a:ext uri="{FF2B5EF4-FFF2-40B4-BE49-F238E27FC236}">
                  <a16:creationId xmlns:a16="http://schemas.microsoft.com/office/drawing/2014/main" id="{9CA71878-C204-484B-819F-3D1018002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14" name="AutoShape 320">
              <a:extLst>
                <a:ext uri="{FF2B5EF4-FFF2-40B4-BE49-F238E27FC236}">
                  <a16:creationId xmlns:a16="http://schemas.microsoft.com/office/drawing/2014/main" id="{29D2D51F-77A7-4495-BB74-00349078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15" name="Oval 321">
              <a:extLst>
                <a:ext uri="{FF2B5EF4-FFF2-40B4-BE49-F238E27FC236}">
                  <a16:creationId xmlns:a16="http://schemas.microsoft.com/office/drawing/2014/main" id="{ED4D2039-56B0-41E6-8CFE-FFC66ECBF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16" name="Oval 322">
              <a:extLst>
                <a:ext uri="{FF2B5EF4-FFF2-40B4-BE49-F238E27FC236}">
                  <a16:creationId xmlns:a16="http://schemas.microsoft.com/office/drawing/2014/main" id="{8167EBDE-139B-4286-A2FB-5E8E51851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36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1217" name="Oval 323">
              <a:extLst>
                <a:ext uri="{FF2B5EF4-FFF2-40B4-BE49-F238E27FC236}">
                  <a16:creationId xmlns:a16="http://schemas.microsoft.com/office/drawing/2014/main" id="{EC70C6AB-A075-4D51-B732-AD5B52915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1218" name="Rectangle 324">
              <a:extLst>
                <a:ext uri="{FF2B5EF4-FFF2-40B4-BE49-F238E27FC236}">
                  <a16:creationId xmlns:a16="http://schemas.microsoft.com/office/drawing/2014/main" id="{0B6F0B6A-BD28-4DA7-97B0-71992A7B7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8599" name="Group 325">
            <a:extLst>
              <a:ext uri="{FF2B5EF4-FFF2-40B4-BE49-F238E27FC236}">
                <a16:creationId xmlns:a16="http://schemas.microsoft.com/office/drawing/2014/main" id="{1F8AAB73-320B-4603-B18B-83A7A5E2CECB}"/>
              </a:ext>
            </a:extLst>
          </p:cNvPr>
          <p:cNvGrpSpPr>
            <a:grpSpLocks/>
          </p:cNvGrpSpPr>
          <p:nvPr/>
        </p:nvGrpSpPr>
        <p:grpSpPr bwMode="auto">
          <a:xfrm>
            <a:off x="4371976" y="11210927"/>
            <a:ext cx="1050924" cy="869950"/>
            <a:chOff x="-44" y="1473"/>
            <a:chExt cx="981" cy="1105"/>
          </a:xfrm>
        </p:grpSpPr>
        <p:pic>
          <p:nvPicPr>
            <p:cNvPr id="108600" name="Picture 326" descr="desktop_computer_stylized_medium">
              <a:extLst>
                <a:ext uri="{FF2B5EF4-FFF2-40B4-BE49-F238E27FC236}">
                  <a16:creationId xmlns:a16="http://schemas.microsoft.com/office/drawing/2014/main" id="{77ABE727-0C7D-46E0-8FC2-B0D6FBD97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601" name="Freeform 327">
              <a:extLst>
                <a:ext uri="{FF2B5EF4-FFF2-40B4-BE49-F238E27FC236}">
                  <a16:creationId xmlns:a16="http://schemas.microsoft.com/office/drawing/2014/main" id="{9809E9BC-43BD-44B4-91C1-35CE49B4E8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0000"/>
            </a:p>
          </p:txBody>
        </p:sp>
      </p:grpSp>
      <p:sp>
        <p:nvSpPr>
          <p:cNvPr id="159" name="文本框 158">
            <a:extLst>
              <a:ext uri="{FF2B5EF4-FFF2-40B4-BE49-F238E27FC236}">
                <a16:creationId xmlns:a16="http://schemas.microsoft.com/office/drawing/2014/main" id="{A447ECF4-F24C-4625-970F-0B2A2F80758F}"/>
              </a:ext>
            </a:extLst>
          </p:cNvPr>
          <p:cNvSpPr txBox="1"/>
          <p:nvPr/>
        </p:nvSpPr>
        <p:spPr>
          <a:xfrm>
            <a:off x="18997706" y="13032177"/>
            <a:ext cx="54356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From James F. Kurose and Keith W. Ross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30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3542 L 0.0007 0.17802 L 0.08681 0.17894 L 0.04723 0.24191 L 0.19584 0.2419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02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83 0.2419 L 0.19808 0.35139 " pathEditMode="relative" ptsTypes="AA">
                                      <p:cBhvr>
                                        <p:cTn id="34" dur="2000" fill="hold"/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02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02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666" grpId="0" animBg="1"/>
      <p:bldP spid="402666" grpId="1" animBg="1"/>
      <p:bldP spid="402666" grpId="2" animBg="1"/>
      <p:bldP spid="402666" grpId="3" animBg="1"/>
      <p:bldP spid="402666" grpId="4" animBg="1"/>
      <p:bldP spid="402667" grpId="0" animBg="1"/>
      <p:bldP spid="402668" grpId="0"/>
      <p:bldP spid="402668" grpId="1"/>
      <p:bldP spid="402669" grpId="0"/>
      <p:bldP spid="40266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Out-of-order Aware Path Selection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399" y="2870201"/>
                <a:ext cx="22162546" cy="77699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MP-RDMA intentionally chooses paths with small delay differences </a:t>
                </a:r>
              </a:p>
              <a:p>
                <a:pPr lvl="1"/>
                <a:r>
                  <a:rPr lang="en-US" b="1" dirty="0"/>
                  <a:t>Without per-path states!</a:t>
                </a:r>
              </a:p>
              <a:p>
                <a:r>
                  <a:rPr lang="en-US" dirty="0"/>
                  <a:t>Sender maintains two pointers: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𝑜𝑜h</m:t>
                    </m:r>
                  </m:oMath>
                </a14:m>
                <a:r>
                  <a:rPr lang="en-US" dirty="0"/>
                  <a:t>: the highest PSN successfully received at receiver (fast paths)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𝑜𝑜𝑙</m:t>
                    </m:r>
                  </m:oMath>
                </a14:m>
                <a:r>
                  <a:rPr lang="en-US" dirty="0"/>
                  <a:t>: the smallest ACK PSN that can clock out packet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𝑜𝑜𝑙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𝑠𝑛𝑑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𝑜𝑜h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Clock out packets only between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𝒏𝒅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𝒐𝒐𝒉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𝒏𝒅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𝒐𝒐𝒍</m:t>
                    </m:r>
                  </m:oMath>
                </a14:m>
                <a:r>
                  <a:rPr lang="en-US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399" y="2870201"/>
                <a:ext cx="22162546" cy="7769978"/>
              </a:xfrm>
              <a:blipFill>
                <a:blip r:embed="rId3"/>
                <a:stretch>
                  <a:fillRect l="-1183" t="-3297" r="-1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084" y="10938798"/>
            <a:ext cx="14363700" cy="2095500"/>
          </a:xfrm>
          <a:prstGeom prst="rect">
            <a:avLst/>
          </a:prstGeom>
        </p:spPr>
      </p:pic>
      <p:sp>
        <p:nvSpPr>
          <p:cNvPr id="14" name="Right Bracket 13"/>
          <p:cNvSpPr/>
          <p:nvPr/>
        </p:nvSpPr>
        <p:spPr>
          <a:xfrm rot="16200000">
            <a:off x="16814889" y="8922334"/>
            <a:ext cx="243878" cy="4276812"/>
          </a:xfrm>
          <a:prstGeom prst="rightBracket">
            <a:avLst>
              <a:gd name="adj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ight Bracket 14"/>
          <p:cNvSpPr/>
          <p:nvPr/>
        </p:nvSpPr>
        <p:spPr>
          <a:xfrm rot="16200000">
            <a:off x="11838435" y="8336589"/>
            <a:ext cx="295642" cy="5448302"/>
          </a:xfrm>
          <a:prstGeom prst="rightBracket">
            <a:avLst>
              <a:gd name="adj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160828" y="12350393"/>
            <a:ext cx="2133600" cy="7939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89872" y="12350393"/>
            <a:ext cx="2133600" cy="7939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23723" y="10100115"/>
            <a:ext cx="259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good paths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28393" y="10039316"/>
            <a:ext cx="231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bad 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8BF15-BD6E-4765-B52F-FA0A459BF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80</a:t>
            </a:fld>
            <a:endParaRPr lang="zh-CN" altLang="en-US" kern="1200" dirty="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72663" y="5561814"/>
            <a:ext cx="546754" cy="28468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665541" y="6438503"/>
            <a:ext cx="716438" cy="10935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84781" y="5561814"/>
            <a:ext cx="546754" cy="28468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122219" y="6438505"/>
            <a:ext cx="716438" cy="10935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urved Connector 7"/>
          <p:cNvCxnSpPr>
            <a:stCxn id="4" idx="3"/>
            <a:endCxn id="6" idx="1"/>
          </p:cNvCxnSpPr>
          <p:nvPr/>
        </p:nvCxnSpPr>
        <p:spPr>
          <a:xfrm>
            <a:off x="9219416" y="6985262"/>
            <a:ext cx="6065364" cy="25400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6" idx="2"/>
          </p:cNvCxnSpPr>
          <p:nvPr/>
        </p:nvCxnSpPr>
        <p:spPr>
          <a:xfrm rot="16200000" flipH="1">
            <a:off x="12252098" y="5102651"/>
            <a:ext cx="25400" cy="6612118"/>
          </a:xfrm>
          <a:prstGeom prst="curvedConnector3">
            <a:avLst>
              <a:gd name="adj1" fmla="val 395257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4" idx="0"/>
            <a:endCxn id="6" idx="0"/>
          </p:cNvCxnSpPr>
          <p:nvPr/>
        </p:nvCxnSpPr>
        <p:spPr>
          <a:xfrm rot="5400000" flipH="1" flipV="1">
            <a:off x="12252098" y="2255757"/>
            <a:ext cx="25400" cy="6612118"/>
          </a:xfrm>
          <a:prstGeom prst="curvedConnector3">
            <a:avLst>
              <a:gd name="adj1" fmla="val 491752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3"/>
            <a:endCxn id="4" idx="1"/>
          </p:cNvCxnSpPr>
          <p:nvPr/>
        </p:nvCxnSpPr>
        <p:spPr>
          <a:xfrm>
            <a:off x="7381978" y="6985258"/>
            <a:ext cx="1290684" cy="4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3"/>
            <a:endCxn id="7" idx="1"/>
          </p:cNvCxnSpPr>
          <p:nvPr/>
        </p:nvCxnSpPr>
        <p:spPr>
          <a:xfrm flipV="1">
            <a:off x="15831534" y="6985261"/>
            <a:ext cx="1290684" cy="2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748832" y="6438503"/>
            <a:ext cx="603316" cy="3676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7750800" y="6774837"/>
            <a:ext cx="603316" cy="3676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7755118" y="7145367"/>
            <a:ext cx="603316" cy="3676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108105" y="6806152"/>
            <a:ext cx="772998" cy="452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881103" y="6806152"/>
            <a:ext cx="772998" cy="452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654101" y="6806152"/>
            <a:ext cx="772998" cy="452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429197" y="10913495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96431" y="10746840"/>
            <a:ext cx="257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Data Packet</a:t>
            </a:r>
          </a:p>
        </p:txBody>
      </p:sp>
      <p:sp>
        <p:nvSpPr>
          <p:cNvPr id="23" name="Oval 22"/>
          <p:cNvSpPr/>
          <p:nvPr/>
        </p:nvSpPr>
        <p:spPr>
          <a:xfrm>
            <a:off x="2429195" y="11588727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96431" y="11422072"/>
            <a:ext cx="257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ACK Packet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169378" y="7258641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901528" y="7258641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615606" y="7258641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33444" y="6663065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961232" y="6663067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08660" y="6663067"/>
            <a:ext cx="73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16304893" y="6400795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35" name="Oval 34"/>
          <p:cNvSpPr/>
          <p:nvPr/>
        </p:nvSpPr>
        <p:spPr>
          <a:xfrm>
            <a:off x="16304893" y="6853283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16284017" y="7305771"/>
            <a:ext cx="716438" cy="4053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60705" y="8900871"/>
            <a:ext cx="493655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Good path, </a:t>
            </a:r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SEND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28249" y="8894347"/>
            <a:ext cx="496901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Good path, </a:t>
            </a:r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SEND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28248" y="8907395"/>
            <a:ext cx="4952784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Slow path, </a:t>
            </a:r>
            <a:r>
              <a:rPr lang="en-US" sz="3600" b="1" kern="1200" dirty="0">
                <a:solidFill>
                  <a:srgbClr val="C00000"/>
                </a:solidFill>
                <a:latin typeface="Calibri"/>
              </a:rPr>
              <a:t>NOT SEND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633080" y="5369702"/>
                <a:ext cx="14097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14:m>
                  <m:oMath xmlns:m="http://schemas.openxmlformats.org/officeDocument/2006/math">
                    <m:r>
                      <a:rPr lang="en-US" sz="36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3600" kern="1200" dirty="0">
                    <a:solidFill>
                      <a:prstClr val="black"/>
                    </a:solidFill>
                    <a:latin typeface="Calibri"/>
                  </a:rPr>
                  <a:t> = 1</a:t>
                </a: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080" y="5369702"/>
                <a:ext cx="1409704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8053632" y="6743303"/>
            <a:ext cx="603316" cy="3676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4</a:t>
            </a:r>
          </a:p>
        </p:txBody>
      </p:sp>
      <p:sp>
        <p:nvSpPr>
          <p:cNvPr id="48" name="Oval 47"/>
          <p:cNvSpPr/>
          <p:nvPr/>
        </p:nvSpPr>
        <p:spPr>
          <a:xfrm>
            <a:off x="7847259" y="6870631"/>
            <a:ext cx="716438" cy="4053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/>
              </a:rPr>
              <a:t>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306515" y="5864808"/>
            <a:ext cx="199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Bitmap 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1463040" y="6853282"/>
            <a:ext cx="49987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442615" y="6012491"/>
            <a:ext cx="56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36983" y="6012491"/>
            <a:ext cx="57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29997" y="5992171"/>
            <a:ext cx="56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07477" y="6012491"/>
            <a:ext cx="56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684191" y="6643742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658989" y="6623684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681743" y="6623684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1153" y="6623684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86371" y="6031463"/>
            <a:ext cx="56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650047" y="6642656"/>
            <a:ext cx="91438" cy="2090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Up Arrow 68"/>
          <p:cNvSpPr/>
          <p:nvPr/>
        </p:nvSpPr>
        <p:spPr>
          <a:xfrm>
            <a:off x="1684191" y="7010663"/>
            <a:ext cx="91438" cy="521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5800" y="7577613"/>
            <a:ext cx="218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SND.OOL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70432" y="8002621"/>
            <a:ext cx="218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SND.OOH</a:t>
            </a:r>
          </a:p>
        </p:txBody>
      </p:sp>
      <p:sp>
        <p:nvSpPr>
          <p:cNvPr id="72" name="Up Arrow 71"/>
          <p:cNvSpPr/>
          <p:nvPr/>
        </p:nvSpPr>
        <p:spPr>
          <a:xfrm>
            <a:off x="1846751" y="7010663"/>
            <a:ext cx="91438" cy="521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95958" y="8002621"/>
            <a:ext cx="218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SND.OOH</a:t>
            </a:r>
          </a:p>
        </p:txBody>
      </p:sp>
      <p:sp>
        <p:nvSpPr>
          <p:cNvPr id="74" name="Up Arrow 73"/>
          <p:cNvSpPr/>
          <p:nvPr/>
        </p:nvSpPr>
        <p:spPr>
          <a:xfrm>
            <a:off x="4672277" y="7010663"/>
            <a:ext cx="91438" cy="521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Up Arrow 74"/>
          <p:cNvSpPr/>
          <p:nvPr/>
        </p:nvSpPr>
        <p:spPr>
          <a:xfrm>
            <a:off x="3655059" y="6983469"/>
            <a:ext cx="91438" cy="521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36668" y="7550419"/>
            <a:ext cx="218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SND.OOL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134145" y="3399705"/>
            <a:ext cx="158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Fast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917" y="9462823"/>
            <a:ext cx="158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Slow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1109700" y="6067489"/>
            <a:ext cx="201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Middle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23" y="2364651"/>
            <a:ext cx="21469350" cy="91249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3604640" y="6400486"/>
            <a:ext cx="18016436" cy="107721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can track out-of-order with a </a:t>
            </a:r>
            <a:r>
              <a:rPr lang="en-US" sz="6400" kern="1200">
                <a:solidFill>
                  <a:prstClr val="black"/>
                </a:solidFill>
                <a:latin typeface="Calibri"/>
              </a:rPr>
              <a:t>tiny bitmap</a:t>
            </a:r>
            <a:endParaRPr lang="en-US" sz="64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D9BE1-E64C-442B-9FEA-A5CDB9827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81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2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 C 0.00169 -0.00324 0.00365 -0.00625 0.00534 -0.00949 C 0.00599 -0.01088 0.00612 -0.01273 0.0069 -0.01366 C 0.00755 -0.01458 0.00846 -0.01435 0.00925 -0.01504 C 0.01003 -0.01574 0.01068 -0.0169 0.01159 -0.01782 C 0.0125 -0.01875 0.01354 -0.01967 0.01458 -0.0206 C 0.01758 -0.02847 0.01445 -0.02106 0.01927 -0.02893 C 0.02083 -0.03148 0.02214 -0.03472 0.02396 -0.03704 C 0.025 -0.03842 0.02604 -0.03958 0.02695 -0.0412 C 0.02813 -0.04282 0.02917 -0.04467 0.03008 -0.04676 C 0.03073 -0.04791 0.03099 -0.04977 0.03164 -0.05092 C 0.03438 -0.05579 0.03438 -0.0537 0.03711 -0.05764 C 0.03789 -0.05903 0.03854 -0.06065 0.03932 -0.0618 C 0.0401 -0.06296 0.04102 -0.06342 0.04167 -0.06458 C 0.04336 -0.06713 0.04453 -0.0706 0.04635 -0.07291 C 0.04792 -0.07477 0.04961 -0.07592 0.05104 -0.07824 C 0.05169 -0.07963 0.05247 -0.08125 0.05326 -0.08241 C 0.05482 -0.08449 0.05638 -0.08611 0.05794 -0.08796 C 0.05872 -0.08889 0.05964 -0.08958 0.06029 -0.09074 C 0.06107 -0.09213 0.06172 -0.09352 0.06263 -0.09491 C 0.06328 -0.09583 0.06419 -0.09676 0.06484 -0.09768 C 0.06589 -0.09884 0.06693 -0.10046 0.06797 -0.10162 C 0.06953 -0.1037 0.07083 -0.10625 0.07266 -0.10717 C 0.075 -0.10856 0.07565 -0.10879 0.078 -0.11134 C 0.07969 -0.11296 0.08112 -0.11504 0.08268 -0.1169 C 0.08346 -0.11782 0.08412 -0.11898 0.08503 -0.11967 C 0.09531 -0.1287 0.08242 -0.11759 0.09037 -0.12384 C 0.09857 -0.13009 0.08776 -0.12291 0.0974 -0.12916 C 0.10339 -0.13333 0.09544 -0.12778 0.10274 -0.13194 C 0.10417 -0.13287 0.10534 -0.13403 0.10664 -0.13472 C 0.10899 -0.13611 0.11211 -0.1368 0.11445 -0.1375 C 0.11615 -0.13842 0.11797 -0.13981 0.11979 -0.14028 C 0.12214 -0.14097 0.12448 -0.1412 0.12682 -0.14166 C 0.12787 -0.14213 0.12878 -0.14259 0.12982 -0.14305 C 0.13164 -0.14352 0.13346 -0.14375 0.13529 -0.14444 C 0.13685 -0.14514 0.13828 -0.14676 0.13997 -0.14722 C 0.15221 -0.1493 0.14505 -0.14815 0.16159 -0.14977 C 0.17813 -0.14954 0.19453 -0.14954 0.21107 -0.14861 C 0.21602 -0.14815 0.22578 -0.14583 0.22578 -0.14583 C 0.23685 -0.13912 0.22526 -0.14583 0.23346 -0.14166 C 0.24128 -0.13773 0.2293 -0.14329 0.23893 -0.13889 C 0.24128 -0.13611 0.24154 -0.13541 0.24427 -0.13333 C 0.24505 -0.13287 0.24596 -0.13264 0.24662 -0.13194 C 0.24831 -0.13032 0.24974 -0.12824 0.2513 -0.12639 L 0.25586 -0.12106 L 0.2582 -0.11829 L 0.26133 -0.10995 C 0.26185 -0.10856 0.26211 -0.10671 0.26289 -0.10579 L 0.26602 -0.10301 C 0.27018 -0.09166 0.26471 -0.10486 0.26979 -0.09768 C 0.27162 -0.09514 0.27266 -0.09143 0.27448 -0.08935 C 0.27682 -0.08657 0.27721 -0.08634 0.27917 -0.08241 C 0.27969 -0.08125 0.28008 -0.07963 0.28073 -0.07824 C 0.28216 -0.07546 0.28372 -0.07291 0.28529 -0.07014 L 0.28763 -0.06597 C 0.28841 -0.06458 0.28932 -0.06342 0.28997 -0.0618 L 0.2931 -0.05347 C 0.29362 -0.05231 0.29388 -0.05069 0.29453 -0.04954 C 0.29531 -0.04815 0.29622 -0.04676 0.29688 -0.04537 C 0.30182 -0.03426 0.29779 -0.03958 0.30234 -0.03426 C 0.30391 -0.03032 0.30391 -0.0294 0.30625 -0.02616 C 0.3069 -0.025 0.30768 -0.0243 0.30846 -0.02338 C 0.31237 -0.01296 0.30742 -0.02569 0.31237 -0.01504 C 0.31302 -0.01389 0.31328 -0.01204 0.31393 -0.01088 C 0.31537 -0.00879 0.31706 -0.00717 0.31862 -0.00532 C 0.3194 -0.00463 0.32018 -0.00393 0.32083 -0.00278 C 0.32162 -0.00139 0.32253 0 0.32318 0.00139 C 0.32383 0.00278 0.32422 0.0044 0.32474 0.00556 C 0.32539 0.00718 0.32643 0.0081 0.32708 0.00972 C 0.3276 0.01088 0.328 0.0125 0.32865 0.01389 C 0.3306 0.01806 0.33034 0.01736 0.33255 0.01945 " pathEditMode="relative" ptsTypes="AAAAAAAAAAAAAAAAAAAAAA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 L 0.02539 0.00138 C 0.03112 0.00162 0.03685 0.00277 0.04245 0.00277 L 0.1987 0.00138 L 0.34102 0.00277 " pathEditMode="relative" ptsTypes="AAAAAA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43 0.00301 0.00287 0.00671 0.00456 0.00949 C 0.00573 0.01134 0.00716 0.01204 0.00846 0.01366 C 0.00951 0.01481 0.01042 0.01667 0.01159 0.01782 C 0.01602 0.02222 0.01172 0.01528 0.01615 0.02176 C 0.01706 0.02315 0.01771 0.02477 0.01849 0.02593 C 0.01927 0.02708 0.02005 0.02778 0.02083 0.0287 C 0.02188 0.03009 0.02292 0.03148 0.02396 0.03287 C 0.02539 0.03472 0.02721 0.03611 0.02852 0.03843 C 0.03008 0.0412 0.03138 0.04444 0.0332 0.04653 C 0.03399 0.04745 0.03477 0.04838 0.03555 0.04931 C 0.03633 0.05046 0.03711 0.05185 0.03789 0.05347 C 0.03841 0.05463 0.03867 0.05648 0.03932 0.05764 C 0.03997 0.05856 0.04089 0.05856 0.04167 0.05903 C 0.04219 0.06042 0.04258 0.06204 0.04323 0.06296 C 0.04466 0.06528 0.04792 0.06852 0.04792 0.06852 C 0.0513 0.07778 0.04727 0.06875 0.05169 0.07407 C 0.05755 0.08079 0.05091 0.07616 0.05638 0.07963 C 0.06198 0.08611 0.05925 0.08426 0.06406 0.08634 C 0.06953 0.09606 0.06354 0.08657 0.06875 0.0919 C 0.07526 0.09861 0.06888 0.09421 0.07422 0.09745 C 0.08021 0.10532 0.07461 0.09884 0.07956 0.10278 C 0.08164 0.10463 0.08372 0.10648 0.08581 0.10833 C 0.08685 0.10926 0.08776 0.11065 0.08893 0.11111 L 0.09193 0.1125 C 0.09896 0.11875 0.09024 0.11157 0.1013 0.11806 C 0.10274 0.11898 0.1043 0.12014 0.10586 0.12083 C 0.1069 0.1213 0.10794 0.12153 0.10899 0.12199 C 0.11003 0.12292 0.11107 0.12407 0.11211 0.12477 C 0.11393 0.12616 0.1155 0.12662 0.11745 0.12755 C 0.11823 0.12801 0.11901 0.1287 0.11979 0.12894 C 0.12409 0.13079 0.125 0.13032 0.12982 0.13171 C 0.13672 0.13356 0.13073 0.13287 0.13841 0.13449 C 0.14089 0.13495 0.14349 0.13542 0.14609 0.13588 C 0.14688 0.13634 0.14766 0.13704 0.14844 0.13727 C 0.15469 0.13912 0.16276 0.13935 0.16849 0.14005 C 0.17135 0.14028 0.17422 0.14097 0.17708 0.14144 C 0.19349 0.14722 0.18242 0.14375 0.22031 0.14144 C 0.22266 0.1412 0.22526 0.13819 0.22734 0.13727 C 0.22852 0.13657 0.22995 0.13657 0.23112 0.13588 C 0.23477 0.13403 0.23438 0.1331 0.23737 0.13171 C 0.24193 0.12963 0.23997 0.13125 0.24349 0.12894 C 0.24492 0.12801 0.24792 0.12569 0.24974 0.12477 C 0.25104 0.12431 0.25234 0.12407 0.25365 0.12338 C 0.26081 0.12037 0.25065 0.12431 0.2582 0.11944 C 0.25951 0.11852 0.26081 0.11852 0.26211 0.11806 C 0.26745 0.11157 0.26068 0.11921 0.26823 0.1125 C 0.26914 0.11181 0.26992 0.11088 0.27057 0.10972 C 0.27149 0.10856 0.27201 0.10648 0.27292 0.10556 C 0.27383 0.10463 0.275 0.10463 0.27604 0.10417 C 0.27878 0.10139 0.2832 0.0963 0.28607 0.09468 L 0.28841 0.09329 C 0.28919 0.09236 0.28984 0.0912 0.29076 0.09051 C 0.29141 0.08981 0.29232 0.08981 0.2931 0.08912 C 0.29414 0.08843 0.29505 0.08727 0.29609 0.08634 C 0.29688 0.08588 0.29766 0.08565 0.29844 0.08495 C 0.29948 0.08426 0.30052 0.08333 0.30156 0.08218 C 0.30234 0.08148 0.303 0.08009 0.30391 0.07963 C 0.30482 0.0787 0.30599 0.0787 0.3069 0.07824 C 0.30768 0.07731 0.30859 0.07662 0.30925 0.07546 C 0.31016 0.07384 0.31055 0.0713 0.31159 0.06991 C 0.31224 0.06898 0.31315 0.06898 0.31393 0.06852 C 0.31471 0.06713 0.3155 0.06597 0.31628 0.06435 C 0.31706 0.06273 0.31758 0.06042 0.31862 0.05903 C 0.3194 0.05764 0.3207 0.05718 0.32162 0.05625 C 0.33034 0.04769 0.32122 0.05602 0.32865 0.04931 C 0.33412 0.03472 0.32552 0.05694 0.33242 0.0412 C 0.33359 0.03843 0.33451 0.03565 0.33555 0.03287 L 0.33867 0.02454 L 0.3418 0.01644 C 0.34427 0.00301 0.34024 0.02384 0.34414 0.00671 C 0.34466 0.00417 0.34505 0.00116 0.34557 -0.00139 L 0.34635 -0.00556 C 0.34662 -0.00694 0.34701 -0.00833 0.34714 -0.00972 C 0.3474 -0.01204 0.34779 -0.01435 0.34792 -0.01667 C 0.34805 -0.01759 0.34792 -0.01852 0.34792 -0.01921 " pathEditMode="relative" ptsTypes="AAAAAAAAAAAAAAAAAAAAAAAAAAAAAAAAAAAAAAAAAAAAAAAAAAAAAAAAAAAAAAAAAAAAAAAAAAAAA">
                                      <p:cBhvr>
                                        <p:cTn id="1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8 0.02083 L -0.02058 0.02199 C -0.02331 0.01666 -0.02539 0.01319 -0.02735 0.00879 C -0.02787 0.00717 -0.02787 0.00532 -0.02878 0.00393 C -0.03034 -0.00023 -0.03438 -0.00787 -0.03438 -0.00764 C -0.03477 -0.01042 -0.0349 -0.01227 -0.03568 -0.01412 C -0.03633 -0.01574 -0.03724 -0.01713 -0.03815 -0.01875 C -0.0392 -0.0213 -0.04076 -0.02338 -0.04167 -0.02639 C -0.04219 -0.02732 -0.04232 -0.02917 -0.04297 -0.03102 C -0.04362 -0.03334 -0.04453 -0.03496 -0.04532 -0.03704 C -0.04571 -0.03843 -0.04571 -0.04005 -0.04636 -0.04167 C -0.04688 -0.04306 -0.04792 -0.04352 -0.04883 -0.04468 C -0.04961 -0.0463 -0.05026 -0.04746 -0.05131 -0.04884 C -0.05235 -0.05093 -0.05365 -0.05324 -0.05482 -0.05509 C -0.05547 -0.05602 -0.05651 -0.05718 -0.05703 -0.05834 C -0.05782 -0.05949 -0.05847 -0.06134 -0.05951 -0.06273 C -0.06068 -0.06412 -0.06185 -0.06482 -0.06315 -0.06574 C -0.06706 -0.06968 -0.06589 -0.07037 -0.07019 -0.07338 C -0.07136 -0.07454 -0.07279 -0.07454 -0.07396 -0.075 C -0.07657 -0.07639 -0.07865 -0.07917 -0.08112 -0.08079 C -0.08217 -0.08171 -0.08308 -0.08357 -0.08464 -0.08403 L -0.08828 -0.08565 C -0.08998 -0.08773 -0.0918 -0.09074 -0.09427 -0.09167 C -0.09623 -0.09259 -0.09831 -0.09259 -0.1 -0.09329 C -0.11511 -0.09746 -0.09284 -0.09167 -0.11094 -0.0963 C -0.1125 -0.09722 -0.11394 -0.09838 -0.11563 -0.09954 C -0.11797 -0.10023 -0.12045 -0.1007 -0.12266 -0.10209 C -0.12435 -0.10324 -0.12592 -0.1044 -0.12761 -0.10533 C -0.12878 -0.10602 -0.12995 -0.10648 -0.13112 -0.10718 C -0.13217 -0.10787 -0.13321 -0.10903 -0.13477 -0.10972 C -0.13633 -0.11088 -0.13789 -0.11088 -0.13946 -0.11134 C -0.14232 -0.11204 -0.1444 -0.1132 -0.14675 -0.11482 C -0.14779 -0.11528 -0.14922 -0.11551 -0.15039 -0.11574 C -0.15209 -0.11621 -0.15352 -0.11667 -0.15521 -0.11736 C -0.16693 -0.12037 -0.15795 -0.11759 -0.17071 -0.12037 C -0.1724 -0.12107 -0.17396 -0.12176 -0.17552 -0.12199 C -0.17917 -0.12269 -0.18256 -0.12292 -0.18633 -0.12315 C -0.18907 -0.12431 -0.1944 -0.12639 -0.19714 -0.12662 C -0.20261 -0.12732 -0.20821 -0.12732 -0.21381 -0.12801 L -0.22084 -0.1294 C -0.22266 -0.12986 -0.225 -0.13056 -0.22683 -0.13102 C -0.22969 -0.13102 -0.24467 -0.1338 -0.24714 -0.13403 C -0.25339 -0.13472 -0.2599 -0.13472 -0.26615 -0.13472 L -0.32605 -0.13403 C -0.32722 -0.1338 -0.32839 -0.13287 -0.32969 -0.13241 C -0.33151 -0.13171 -0.3336 -0.13148 -0.33555 -0.13102 C -0.34727 -0.12732 -0.3267 -0.13195 -0.34636 -0.12801 C -0.3474 -0.12732 -0.34857 -0.12709 -0.34987 -0.12662 C -0.35326 -0.12546 -0.35625 -0.12431 -0.35938 -0.12315 C -0.36107 -0.12292 -0.36276 -0.12269 -0.36433 -0.12199 L -0.36758 -0.12037 C -0.37539 -0.11111 -0.36446 -0.12338 -0.37396 -0.11574 C -0.37539 -0.11505 -0.37618 -0.1125 -0.37722 -0.11134 C -0.37943 -0.10903 -0.38269 -0.10787 -0.38451 -0.10533 C -0.38542 -0.1044 -0.38607 -0.10324 -0.38698 -0.10209 C -0.38946 -0.1 -0.39193 -0.09884 -0.39414 -0.0963 C -0.39493 -0.09537 -0.39584 -0.09421 -0.39675 -0.09329 C -0.39896 -0.09121 -0.4017 -0.08982 -0.40378 -0.08727 C -0.4073 -0.08264 -0.40508 -0.08449 -0.40951 -0.08241 C -0.41055 -0.08102 -0.41107 -0.08009 -0.41224 -0.0794 C -0.41328 -0.07871 -0.41472 -0.07917 -0.41563 -0.07801 C -0.42331 -0.06991 -0.41276 -0.0757 -0.42175 -0.07176 C -0.42409 -0.06945 -0.42683 -0.06829 -0.42878 -0.06574 C -0.42969 -0.06482 -0.43008 -0.06343 -0.43125 -0.06273 C -0.4323 -0.06181 -0.43347 -0.06158 -0.4349 -0.06111 C -0.44974 -0.04283 -0.43451 -0.06065 -0.4444 -0.0507 C -0.44506 -0.04977 -0.44597 -0.04838 -0.44675 -0.04746 C -0.44896 -0.04537 -0.45157 -0.04375 -0.45391 -0.04167 C -0.45495 -0.04028 -0.45651 -0.03982 -0.45756 -0.03843 C -0.45834 -0.03727 -0.45899 -0.03634 -0.4599 -0.03542 C -0.46224 -0.03357 -0.46433 -0.03033 -0.46693 -0.02917 C -0.47058 -0.02755 -0.47123 -0.02778 -0.47435 -0.02477 C -0.47552 -0.02315 -0.47657 -0.02176 -0.47774 -0.01991 C -0.47891 -0.01875 -0.48008 -0.01829 -0.48151 -0.01713 C -0.48998 -0.00834 -0.47631 -0.02037 -0.48737 -0.01111 C -0.48815 -0.00949 -0.48881 -0.00764 -0.48972 -0.00625 C -0.49076 -0.00533 -0.49206 -0.00463 -0.49323 -0.00347 C -0.49414 -0.00255 -0.49493 -0.00139 -0.49571 -0.00046 C -0.50065 0.00463 -0.49831 1.85185E-6 -0.49987 0.00555 " pathEditMode="relative" rAng="0" ptsTypes="AAAAAAAAAAAAAAAAAAAAAAAAAAAAAAAAAAAAA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1" y="-77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69 -0.00324 0.00365 -0.00625 0.00534 -0.00949 C 0.00599 -0.01088 0.00612 -0.01273 0.0069 -0.01366 C 0.00755 -0.01458 0.00846 -0.01435 0.00925 -0.01504 C 0.01003 -0.01574 0.01068 -0.0169 0.01159 -0.01782 C 0.0125 -0.01875 0.01354 -0.01967 0.01458 -0.0206 C 0.01758 -0.02847 0.01445 -0.02106 0.01927 -0.02893 C 0.02083 -0.03148 0.02214 -0.03472 0.02396 -0.03704 C 0.025 -0.03842 0.02604 -0.03958 0.02695 -0.0412 C 0.02813 -0.04282 0.02917 -0.04467 0.03008 -0.04676 C 0.03073 -0.04791 0.03099 -0.04977 0.03164 -0.05092 C 0.03438 -0.05579 0.03438 -0.0537 0.03711 -0.05764 C 0.03789 -0.05903 0.03854 -0.06065 0.03932 -0.0618 C 0.0401 -0.06296 0.04102 -0.06342 0.04167 -0.06458 C 0.04336 -0.06713 0.04453 -0.0706 0.04635 -0.07291 C 0.04792 -0.07477 0.04961 -0.07592 0.05104 -0.07824 C 0.05169 -0.07963 0.05247 -0.08125 0.05326 -0.08241 C 0.05482 -0.08449 0.05638 -0.08611 0.05794 -0.08796 C 0.05872 -0.08889 0.05964 -0.08958 0.06029 -0.09074 C 0.06107 -0.09213 0.06172 -0.09352 0.06263 -0.09491 C 0.06328 -0.09583 0.06419 -0.09676 0.06484 -0.09768 C 0.06589 -0.09884 0.06693 -0.10046 0.06797 -0.10162 C 0.06953 -0.1037 0.07083 -0.10625 0.07266 -0.10717 C 0.075 -0.10856 0.07565 -0.10879 0.078 -0.11134 C 0.07969 -0.11296 0.08112 -0.11504 0.08268 -0.1169 C 0.08346 -0.11782 0.08412 -0.11898 0.08503 -0.11967 C 0.09531 -0.1287 0.08242 -0.11759 0.09037 -0.12384 C 0.09857 -0.13009 0.08776 -0.12291 0.0974 -0.12916 C 0.10339 -0.13333 0.09544 -0.12778 0.10274 -0.13194 C 0.10417 -0.13287 0.10534 -0.13403 0.10664 -0.13472 C 0.10899 -0.13611 0.11211 -0.1368 0.11445 -0.1375 C 0.11615 -0.13842 0.11797 -0.13981 0.11979 -0.14028 C 0.12214 -0.14097 0.12448 -0.1412 0.12682 -0.14166 C 0.12787 -0.14213 0.12878 -0.14259 0.12982 -0.14305 C 0.13164 -0.14352 0.13346 -0.14375 0.13529 -0.14444 C 0.13685 -0.14514 0.13828 -0.14676 0.13997 -0.14722 C 0.15221 -0.1493 0.14505 -0.14815 0.16159 -0.14977 C 0.17813 -0.14954 0.19453 -0.14954 0.21107 -0.14861 C 0.21602 -0.14815 0.22578 -0.14583 0.22578 -0.14583 C 0.23685 -0.13912 0.22526 -0.14583 0.23346 -0.14166 C 0.24128 -0.13773 0.2293 -0.14329 0.23893 -0.13889 C 0.24128 -0.13611 0.24154 -0.13541 0.24427 -0.13333 C 0.24505 -0.13287 0.24596 -0.13264 0.24662 -0.13194 C 0.24831 -0.13032 0.24974 -0.12824 0.2513 -0.12639 L 0.25586 -0.12106 L 0.2582 -0.11829 L 0.26133 -0.10995 C 0.26185 -0.10856 0.26211 -0.10671 0.26289 -0.10579 L 0.26602 -0.10301 C 0.27018 -0.09166 0.26471 -0.10486 0.26979 -0.09768 C 0.27162 -0.09514 0.27266 -0.09143 0.27448 -0.08935 C 0.27682 -0.08657 0.27721 -0.08634 0.27917 -0.08241 C 0.27969 -0.08125 0.28008 -0.07963 0.28073 -0.07824 C 0.28216 -0.07546 0.28372 -0.07291 0.28529 -0.07014 L 0.28763 -0.06597 C 0.28841 -0.06458 0.28932 -0.06342 0.28997 -0.0618 L 0.2931 -0.05347 C 0.29362 -0.05231 0.29388 -0.05069 0.29453 -0.04954 C 0.29531 -0.04815 0.29622 -0.04676 0.29688 -0.04537 C 0.30182 -0.03426 0.29779 -0.03958 0.30234 -0.03426 C 0.30391 -0.03032 0.30391 -0.0294 0.30625 -0.02616 C 0.3069 -0.025 0.30768 -0.0243 0.30846 -0.02338 C 0.31237 -0.01296 0.30742 -0.02569 0.31237 -0.01504 C 0.31302 -0.01389 0.31328 -0.01204 0.31393 -0.01088 C 0.31537 -0.00879 0.31706 -0.00717 0.31862 -0.00532 C 0.3194 -0.00463 0.32018 -0.00393 0.32083 -0.00278 C 0.32162 -0.00139 0.32253 0 0.32318 0.00139 C 0.32383 0.00278 0.32422 0.0044 0.32474 0.00556 C 0.32539 0.00718 0.32643 0.0081 0.32708 0.00972 C 0.3276 0.01088 0.328 0.0125 0.32865 0.01389 C 0.3306 0.01806 0.33034 0.01736 0.33255 0.01945 " pathEditMode="relative" ptsTypes="AAAAAAAAAAAAAAAAAAAAAAAAAAAAAAAAAAAAAAAAAAAAAAAAAAAAAAAAAAAAAAAAAAAAAAAA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8 -0.01204 L -0.02058 -0.01134 C -0.08177 0.00903 -0.01589 -0.01204 -0.17019 -0.01204 C -0.19167 -0.01204 -0.21315 -0.00926 -0.23425 -0.0081 L -0.31927 -0.01204 C -0.32513 -0.01343 -0.33112 -0.01528 -0.33724 -0.01713 C -0.35209 -0.02431 -0.33347 -0.0287 -0.35899 -0.0331 L -0.38724 -0.03796 C -0.39154 -0.03958 -0.3961 -0.04236 -0.4 -0.04236 C -0.46693 -0.04236 -0.45925 -0.04329 -0.50052 -0.0331 C -0.51823 -0.02245 -0.50625 -0.02801 -0.53581 -0.02801 " pathEditMode="relative" rAng="0" ptsTypes="AAAAAAAAAAA">
                                      <p:cBhvr>
                                        <p:cTn id="7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8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-3.125E-6 -3.7037E-7 C 0.13464 0.00509 -0.0513 -0.00324 0.08125 0.00625 C 0.09753 0.00741 0.11393 0.00741 0.13034 0.00787 L 0.14818 0.00949 L 0.16419 0.01111 L 0.18568 0.01273 L 0.20443 0.01435 L 0.24636 0.01273 L 0.32943 0.00787 C 0.3319 0.00648 0.33646 0.00347 0.33841 0.00301 C 0.34466 0.00139 0.34701 0.00139 0.35182 0.00139 " pathEditMode="relative" ptsTypes="AAAAAAAAAAAA">
                                      <p:cBhvr>
                                        <p:cTn id="8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-0.04514 L -0.01966 -0.04468 C -0.02213 -0.0375 -0.02382 -0.02986 -0.02591 -0.02315 C -0.02669 -0.0206 -0.02786 -0.01852 -0.02864 -0.01597 C -0.02929 -0.01366 -0.02929 -0.01042 -0.0302 -0.00857 C -0.03086 -0.00648 -0.03203 -0.00556 -0.03294 -0.00324 C -0.03398 -0.00116 -0.03476 0.00139 -0.0358 0.0037 C -0.0375 0.00694 -0.03971 0.01065 -0.0414 0.01366 C -0.04244 0.01458 -0.04323 0.01736 -0.04427 0.01829 C -0.04557 0.01991 -0.047 0.0213 -0.04856 0.02292 C -0.05872 0.0368 -0.0427 0.01805 -0.0556 0.03356 C -0.06002 0.04421 -0.05742 0.03819 -0.06406 0.05023 L -0.06705 0.05486 C -0.06784 0.05671 -0.06901 0.05764 -0.06979 0.05972 C -0.0707 0.06227 -0.07135 0.06505 -0.07252 0.06713 C -0.07369 0.06944 -0.07565 0.06991 -0.07682 0.07199 C -0.08151 0.07824 -0.08007 0.0794 -0.08528 0.08449 C -0.08659 0.08542 -0.08815 0.08565 -0.08958 0.08704 C -0.10703 0.09954 -0.08528 0.08449 -0.09961 0.09653 C -0.10078 0.09745 -0.10247 0.09792 -0.10364 0.09884 C -0.10677 0.10162 -0.10885 0.10694 -0.11211 0.10833 C -0.11406 0.10949 -0.11614 0.11018 -0.11784 0.11088 C -0.11927 0.11134 -0.12031 0.11319 -0.12187 0.11366 C -0.12526 0.11481 -0.12851 0.11551 -0.1319 0.11597 C -0.13489 0.11759 -0.13763 0.12014 -0.14062 0.1206 C -0.14505 0.12222 -0.15 0.12292 -0.15455 0.12546 C -0.16211 0.13009 -0.15742 0.12755 -0.16875 0.13032 C -0.18593 0.14051 -0.16862 0.13125 -0.1858 0.13819 C -0.18711 0.13843 -0.18854 0.13935 -0.1901 0.14051 C -0.20026 0.14537 -0.19101 0.14005 -0.20247 0.14491 C -0.20403 0.1456 -0.20547 0.14699 -0.2069 0.14745 C -0.21185 0.14954 -0.21653 0.15023 -0.22083 0.15255 C -0.22552 0.15509 -0.2332 0.15972 -0.23672 0.15995 L -0.28476 0.16319 C -0.30364 0.16157 -0.32265 0.1618 -0.34114 0.15995 C -0.34323 0.15972 -0.35664 0.15509 -0.36145 0.15255 C -0.36237 0.15185 -0.36393 0.15069 -0.36536 0.15023 C -0.36875 0.14884 -0.372 0.14861 -0.37539 0.14745 C -0.38737 0.14074 -0.38099 0.14375 -0.39518 0.13819 C -0.39713 0.13773 -0.39895 0.13634 -0.40091 0.13565 L -0.40937 0.1331 C -0.41914 0.12731 -0.4069 0.13426 -0.42083 0.12801 C -0.42213 0.12755 -0.4233 0.12616 -0.42474 0.12546 C -0.42851 0.12384 -0.43255 0.12222 -0.43619 0.1206 C -0.43802 0.12037 -0.4401 0.11968 -0.44179 0.11829 C -0.44323 0.11759 -0.44466 0.11643 -0.44609 0.11597 C -0.44791 0.11505 -0.44987 0.11481 -0.45169 0.11366 C -0.45455 0.1125 -0.45755 0.11018 -0.46028 0.10833 L -0.46432 0.10625 C -0.46575 0.10532 -0.46718 0.10486 -0.46862 0.10347 C -0.47057 0.10185 -0.47265 0.1 -0.47448 0.09884 C -0.48073 0.09491 -0.47903 0.09838 -0.48411 0.09375 C -0.48815 0.09097 -0.49153 0.08634 -0.49557 0.08449 C -0.49922 0.08218 -0.50351 0.0794 -0.50703 0.07685 C -0.50833 0.07593 -0.50963 0.07315 -0.51132 0.07199 C -0.52513 0.05995 -0.51276 0.07361 -0.52226 0.06227 C -0.52291 0.05972 -0.52317 0.05718 -0.52382 0.05486 C -0.52565 0.04977 -0.52864 0.04884 -0.53099 0.04514 C -0.53346 0.04143 -0.53567 0.0368 -0.53802 0.03356 C -0.53958 0.03055 -0.54062 0.02731 -0.54218 0.02569 C -0.55547 0.01111 -0.53932 0.02986 -0.54948 0.01597 C -0.55078 0.01389 -0.55208 0.01296 -0.55364 0.01134 C -0.55429 0.00856 -0.55429 0.00625 -0.55507 0.0037 C -0.56015 -0.01042 -0.55768 0.01435 -0.56328 -0.01597 C -0.56445 -0.0206 -0.56419 -0.02662 -0.5664 -0.03009 C -0.5733 -0.04236 -0.56484 -0.02708 -0.572 -0.04259 C -0.57304 -0.04445 -0.57409 -0.04583 -0.57474 -0.04745 C -0.57903 -0.06806 -0.57343 -0.04282 -0.57916 -0.05972 C -0.58007 -0.06181 -0.58007 -0.06482 -0.58073 -0.06736 C -0.58112 -0.06898 -0.58138 -0.07037 -0.58138 -0.07083 " pathEditMode="relative" rAng="0" ptsTypes="AAAAAAAAAAAAAAAAAAAAAAAAAAAAAAAAAAAAAAAAAAAAAAAAAAAAAAAAAAAAAAAAAAAAAA">
                                      <p:cBhvr>
                                        <p:cTn id="9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9" grpId="0"/>
      <p:bldP spid="30" grpId="0"/>
      <p:bldP spid="31" grpId="0"/>
      <p:bldP spid="32" grpId="0" animBg="1"/>
      <p:bldP spid="32" grpId="1" animBg="1"/>
      <p:bldP spid="32" grpId="2" animBg="1"/>
      <p:bldP spid="35" grpId="0" animBg="1"/>
      <p:bldP spid="35" grpId="1" animBg="1"/>
      <p:bldP spid="35" grpId="2" animBg="1"/>
      <p:bldP spid="39" grpId="0" animBg="1"/>
      <p:bldP spid="39" grpId="1" animBg="1"/>
      <p:bldP spid="39" grpId="2" animBg="1"/>
      <p:bldP spid="41" grpId="0" animBg="1"/>
      <p:bldP spid="42" grpId="0" animBg="1"/>
      <p:bldP spid="43" grpId="0" animBg="1"/>
      <p:bldP spid="46" grpId="0" animBg="1"/>
      <p:bldP spid="46" grpId="1" animBg="1"/>
      <p:bldP spid="48" grpId="0" animBg="1"/>
      <p:bldP spid="48" grpId="1" animBg="1"/>
      <p:bldP spid="69" grpId="0" animBg="1"/>
      <p:bldP spid="70" grpId="0"/>
      <p:bldP spid="71" grpId="0"/>
      <p:bldP spid="72" grpId="0" animBg="1"/>
      <p:bldP spid="73" grpId="0"/>
      <p:bldP spid="74" grpId="0" animBg="1"/>
      <p:bldP spid="75" grpId="0" animBg="1"/>
      <p:bldP spid="76" grpId="0"/>
      <p:bldP spid="77" grpId="0"/>
      <p:bldP spid="78" grpId="0"/>
      <p:bldP spid="79" grpId="0"/>
      <p:bldP spid="6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651249"/>
            <a:ext cx="21031200" cy="92519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Out-of-order data is directly placed to application buffer </a:t>
            </a:r>
          </a:p>
          <a:p>
            <a:endParaRPr lang="en-US" dirty="0"/>
          </a:p>
          <a:p>
            <a:r>
              <a:rPr lang="en-US" dirty="0"/>
              <a:t>Problem: application logic may assume messages in-order delivery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Naive solution: stop and wait </a:t>
            </a:r>
          </a:p>
          <a:p>
            <a:pPr lvl="1"/>
            <a:r>
              <a:rPr lang="en-US" dirty="0"/>
              <a:t>Throughput downgrade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78017" y="7906778"/>
            <a:ext cx="3864990" cy="112143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99930" y="7906780"/>
            <a:ext cx="749620" cy="11214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16169" y="8060607"/>
            <a:ext cx="1105318" cy="84406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58565" y="8060607"/>
            <a:ext cx="1105318" cy="84406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89819" y="8060607"/>
            <a:ext cx="1105318" cy="84406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6963" y="8992006"/>
            <a:ext cx="214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WRITE 1: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99931" y="9028210"/>
            <a:ext cx="2454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WRITE 2: meta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851544" y="8045465"/>
            <a:ext cx="446392" cy="84406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24964" y="8034816"/>
            <a:ext cx="6067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srgbClr val="C00000"/>
                </a:solidFill>
                <a:latin typeface="Calibri"/>
              </a:rPr>
              <a:t>Application poll on meta data </a:t>
            </a:r>
          </a:p>
          <a:p>
            <a:pPr algn="l" defTabSz="1828800" hangingPunct="1"/>
            <a:r>
              <a:rPr lang="en-US" sz="3600" kern="1200" dirty="0">
                <a:solidFill>
                  <a:srgbClr val="C00000"/>
                </a:solidFill>
                <a:latin typeface="Calibri"/>
              </a:rPr>
              <a:t>To check data completion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12553076" y="8407223"/>
            <a:ext cx="971888" cy="9143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85963" y="7168115"/>
            <a:ext cx="324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Message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0136" y="7185423"/>
            <a:ext cx="295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3600" kern="1200" dirty="0">
                <a:solidFill>
                  <a:prstClr val="black"/>
                </a:solidFill>
                <a:latin typeface="Calibri"/>
              </a:rPr>
              <a:t>Message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7931" y="5717750"/>
            <a:ext cx="20278054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Challenge #3: </a:t>
            </a:r>
          </a:p>
          <a:p>
            <a:pPr marL="914400" indent="-914400" algn="l" defTabSz="1828800" hangingPunct="1">
              <a:buFont typeface="Arial" panose="020B0604020202020204" pitchFamily="34" charset="0"/>
              <a:buChar char="•"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How to provide message ordering without hurting the application performance?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8477B6-9E7D-4F9A-ACE2-C48B38C6F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471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Synchronise</a:t>
            </a:r>
            <a:r>
              <a:rPr lang="en-US" dirty="0"/>
              <a:t> mechanism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MP-RDMA provides a “</a:t>
                </a:r>
                <a:r>
                  <a:rPr lang="en-US" i="1" dirty="0" err="1"/>
                  <a:t>Synchronise</a:t>
                </a:r>
                <a:r>
                  <a:rPr lang="en-US" dirty="0"/>
                  <a:t>” interface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i="1" dirty="0" err="1"/>
                  <a:t>synchronise</a:t>
                </a:r>
                <a:r>
                  <a:rPr lang="en-US" dirty="0"/>
                  <a:t> message is guaranteed to arrive after all previous messages </a:t>
                </a:r>
              </a:p>
              <a:p>
                <a:endParaRPr lang="en-US" dirty="0"/>
              </a:p>
              <a:p>
                <a:r>
                  <a:rPr lang="en-US" dirty="0"/>
                  <a:t>Optimistic transmission of </a:t>
                </a:r>
                <a:r>
                  <a:rPr lang="en-US" i="1" dirty="0" err="1"/>
                  <a:t>synchronise</a:t>
                </a:r>
                <a:r>
                  <a:rPr lang="en-US" dirty="0"/>
                  <a:t> messages 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i="1" dirty="0" err="1"/>
                  <a:t>synchronise</a:t>
                </a:r>
                <a:r>
                  <a:rPr lang="en-US" dirty="0"/>
                  <a:t> message just wait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before previous message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∗∆/(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𝑐𝑤𝑛𝑑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large enough to avoid out-of-order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4030219"/>
            <a:ext cx="21393150" cy="893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1497" y="5516784"/>
            <a:ext cx="20278054" cy="2062103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</a:t>
            </a:r>
            <a:r>
              <a:rPr lang="en-US" sz="6400" i="1" kern="1200" dirty="0" err="1">
                <a:solidFill>
                  <a:prstClr val="black"/>
                </a:solidFill>
                <a:latin typeface="Calibri"/>
              </a:rPr>
              <a:t>synchronise</a:t>
            </a: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 mechanism can guarantee message ordering without sacrificing application throughput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1185-45A7-4DA0-8ACE-0E5D604BD8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83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7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827286"/>
            <a:ext cx="21031200" cy="8702676"/>
          </a:xfrm>
        </p:spPr>
        <p:txBody>
          <a:bodyPr/>
          <a:lstStyle/>
          <a:p>
            <a:r>
              <a:rPr lang="en-US" dirty="0"/>
              <a:t>A prototype is implemented in FPGA via </a:t>
            </a:r>
            <a:r>
              <a:rPr lang="en-US" dirty="0" err="1"/>
              <a:t>ClickNP</a:t>
            </a:r>
            <a:r>
              <a:rPr lang="en-US" sz="2800" dirty="0"/>
              <a:t> [4]</a:t>
            </a:r>
            <a:r>
              <a:rPr lang="en-US" dirty="0"/>
              <a:t> platform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4435" y="12396513"/>
            <a:ext cx="21118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2800" kern="1200" dirty="0">
                <a:solidFill>
                  <a:prstClr val="black"/>
                </a:solidFill>
                <a:latin typeface="Calibri"/>
              </a:rPr>
              <a:t>[4] Li, Bojie, et al. "</a:t>
            </a:r>
            <a:r>
              <a:rPr lang="en-US" sz="2800" kern="1200" dirty="0" err="1">
                <a:solidFill>
                  <a:prstClr val="black"/>
                </a:solidFill>
                <a:latin typeface="Calibri"/>
              </a:rPr>
              <a:t>ClickNP</a:t>
            </a:r>
            <a:r>
              <a:rPr lang="en-US" sz="2800" kern="1200" dirty="0">
                <a:solidFill>
                  <a:prstClr val="black"/>
                </a:solidFill>
                <a:latin typeface="Calibri"/>
              </a:rPr>
              <a:t>: Highly flexible and High-performance Network Processing with Reconfigurable Hardware." Proceedings of the 2016 conference on ACM SIGCOMM 2016 Conference. ACM, 2016.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431" y="3967991"/>
            <a:ext cx="10744970" cy="8428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21AB1E-89B7-43CC-90AA-AE2B5217C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741" y="5464884"/>
            <a:ext cx="8444306" cy="48653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10DBC-56AC-4297-9FE9-407503166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84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957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700" y="316404"/>
            <a:ext cx="21901460" cy="2107544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benchmark of the MP-RDMA prototype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Receiving and Sending packet processing rates </a:t>
            </a:r>
          </a:p>
          <a:p>
            <a:r>
              <a:rPr lang="en-US" dirty="0"/>
              <a:t>Latency: </a:t>
            </a:r>
          </a:p>
          <a:p>
            <a:pPr lvl="1"/>
            <a:r>
              <a:rPr lang="en-US" dirty="0"/>
              <a:t>Send: 0.54us </a:t>
            </a:r>
          </a:p>
          <a:p>
            <a:pPr lvl="1"/>
            <a:r>
              <a:rPr lang="en-US" dirty="0"/>
              <a:t>Receive: 0.81us </a:t>
            </a:r>
          </a:p>
          <a:p>
            <a:r>
              <a:rPr lang="en-US" dirty="0"/>
              <a:t>States per connection: </a:t>
            </a:r>
          </a:p>
          <a:p>
            <a:pPr lvl="1"/>
            <a:r>
              <a:rPr lang="en-US" dirty="0"/>
              <a:t>69 Bytes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408" y="4860996"/>
            <a:ext cx="10291684" cy="7191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4836" y="7494372"/>
            <a:ext cx="16734328" cy="3046988"/>
          </a:xfrm>
          <a:prstGeom prst="rect">
            <a:avLst/>
          </a:prstGeom>
          <a:solidFill>
            <a:srgbClr val="00B05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6400" kern="1200" dirty="0">
                <a:solidFill>
                  <a:prstClr val="black"/>
                </a:solidFill>
                <a:latin typeface="Calibri"/>
              </a:rPr>
              <a:t>Conclusion: </a:t>
            </a:r>
          </a:p>
          <a:p>
            <a:pPr marL="914400" indent="-914400" algn="l" defTabSz="1828800" hangingPunct="1">
              <a:buFont typeface="Arial" panose="020B0604020202020204" pitchFamily="34" charset="0"/>
              <a:buChar char="•"/>
            </a:pPr>
            <a:r>
              <a:rPr lang="en-US" sz="6400" kern="1200" dirty="0">
                <a:solidFill>
                  <a:prstClr val="black"/>
                </a:solidFill>
                <a:latin typeface="Calibri"/>
              </a:rPr>
              <a:t>MP-RDMA can be implemented in hardware with high performance </a:t>
            </a:r>
            <a:endParaRPr lang="en-US" sz="36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CD31A-ECB2-40DD-A99B-F38F1BC84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85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5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FPGA boards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67" y="5064996"/>
            <a:ext cx="14268450" cy="7886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13D20-ADF9-459F-98E1-84FB6669D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9002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Throughput: 47.05% higher application throughput </a:t>
            </a:r>
            <a:r>
              <a:rPr lang="en-US" dirty="0" err="1"/>
              <a:t>v.s</a:t>
            </a:r>
            <a:r>
              <a:rPr lang="en-US" dirty="0"/>
              <a:t>. DCQCN </a:t>
            </a:r>
          </a:p>
          <a:p>
            <a:r>
              <a:rPr lang="en-US" dirty="0"/>
              <a:t>More balanced among connections </a:t>
            </a:r>
          </a:p>
          <a:p>
            <a:r>
              <a:rPr lang="en-US" dirty="0"/>
              <a:t>Robust to failure: &gt; 3x throughput improvement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1" y="6696739"/>
            <a:ext cx="16059150" cy="661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2330" y="7077077"/>
            <a:ext cx="7886700" cy="52768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54C3F-6728-43D9-857B-1672AD6C14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5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MP-RDMA Recap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49"/>
            <a:ext cx="21031200" cy="9210642"/>
          </a:xfrm>
        </p:spPr>
        <p:txBody>
          <a:bodyPr>
            <a:normAutofit/>
          </a:bodyPr>
          <a:lstStyle/>
          <a:p>
            <a:r>
              <a:rPr lang="en-US" altLang="zh-CN" dirty="0"/>
              <a:t>First effort to design a multi-path transport for RDMA environment </a:t>
            </a:r>
          </a:p>
          <a:p>
            <a:endParaRPr lang="en-US" altLang="zh-CN" dirty="0"/>
          </a:p>
          <a:p>
            <a:r>
              <a:rPr lang="en-US" altLang="zh-CN" dirty="0"/>
              <a:t>Minimize on-chip memory footprint </a:t>
            </a:r>
          </a:p>
          <a:p>
            <a:pPr lvl="1"/>
            <a:r>
              <a:rPr lang="en-US" altLang="zh-CN" dirty="0"/>
              <a:t>No per-path states </a:t>
            </a:r>
          </a:p>
          <a:p>
            <a:pPr lvl="1"/>
            <a:r>
              <a:rPr lang="en-US" altLang="zh-CN" dirty="0"/>
              <a:t>Out-of-order aware path selection </a:t>
            </a:r>
          </a:p>
          <a:p>
            <a:pPr lvl="1"/>
            <a:r>
              <a:rPr lang="en-US" altLang="zh-CN" i="1" dirty="0" err="1"/>
              <a:t>Synchronise</a:t>
            </a:r>
            <a:r>
              <a:rPr lang="en-US" altLang="zh-CN" dirty="0"/>
              <a:t> mechanism to ensure message ordering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Improves throughput and robust to failure  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844DE-C9F2-4A4B-ADFF-B3FACA1E5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800" hangingPunct="1"/>
            <a:fld id="{F210D295-9B15-4757-888B-4FDF115DEA16}" type="slidenum">
              <a:rPr lang="zh-CN" altLang="en-US" kern="1200">
                <a:solidFill>
                  <a:prstClr val="black">
                    <a:tint val="75000"/>
                  </a:prstClr>
                </a:solidFill>
                <a:ea typeface="宋体" panose="02010600030101010101" pitchFamily="2" charset="-122"/>
              </a:rPr>
              <a:pPr defTabSz="1828800" hangingPunct="1"/>
              <a:t>88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1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717B-DF83-430C-8FDB-6EF6182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981" y="211"/>
            <a:ext cx="20060040" cy="2500236"/>
          </a:xfrm>
        </p:spPr>
        <p:txBody>
          <a:bodyPr/>
          <a:lstStyle/>
          <a:p>
            <a:r>
              <a:rPr lang="en-US" altLang="zh-CN" dirty="0"/>
              <a:t>Reading materials for group projects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85FBE5-5031-4090-AE5C-2CC72FC74172}"/>
              </a:ext>
            </a:extLst>
          </p:cNvPr>
          <p:cNvSpPr/>
          <p:nvPr/>
        </p:nvSpPr>
        <p:spPr>
          <a:xfrm>
            <a:off x="1379951" y="2115449"/>
            <a:ext cx="22081285" cy="6029091"/>
          </a:xfrm>
          <a:prstGeom prst="rect">
            <a:avLst/>
          </a:prstGeom>
        </p:spPr>
        <p:txBody>
          <a:bodyPr vert="horz" wrap="square" lIns="91437" tIns="45719" rIns="91437" bIns="45719" rtlCol="0">
            <a:normAutofit fontScale="70000" lnSpcReduction="20000"/>
          </a:bodyPr>
          <a:lstStyle/>
          <a:p>
            <a:pPr marL="450826" lvl="0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“Data Center TCP (DCTCP)”, </a:t>
            </a:r>
            <a:r>
              <a:rPr kumimoji="0" lang="en-US" altLang="zh-CN" sz="7599" b="0" i="0" u="none" strike="noStrike" kern="0" cap="none" spc="0" normalizeH="0" baseline="0" noProof="0" dirty="0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SIGOMM 2010</a:t>
            </a:r>
          </a:p>
          <a:p>
            <a:pPr marL="450826" lvl="0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“Analysis of DCTCP: Stability, Convergence, and Fairness”, </a:t>
            </a:r>
            <a:r>
              <a:rPr kumimoji="0" lang="en-US" altLang="zh-CN" sz="7599" b="0" i="0" u="none" strike="noStrike" kern="0" cap="none" spc="0" normalizeH="0" baseline="0" noProof="0" dirty="0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SIGMETRICS 2011</a:t>
            </a:r>
          </a:p>
          <a:p>
            <a:pPr marL="450826" lvl="0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“Tuning ECN for Data Center Networks”, </a:t>
            </a:r>
            <a:r>
              <a:rPr kumimoji="0" lang="en-US" altLang="zh-CN" sz="7599" b="0" i="0" u="none" strike="noStrike" kern="0" cap="none" spc="0" normalizeH="0" baseline="0" noProof="0" dirty="0" err="1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CoNEXT</a:t>
            </a:r>
            <a:r>
              <a:rPr kumimoji="0" lang="en-US" altLang="zh-CN" sz="7599" b="0" i="0" u="none" strike="noStrike" kern="0" cap="none" spc="0" normalizeH="0" baseline="0" noProof="0" dirty="0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 2012</a:t>
            </a:r>
          </a:p>
          <a:p>
            <a:pPr marL="450826" lvl="0" indent="-450826" algn="l" defTabSz="914353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599" dirty="0">
                <a:solidFill>
                  <a:srgbClr val="5E646C"/>
                </a:solidFill>
                <a:latin typeface="Gill Sans"/>
              </a:rPr>
              <a:t>“Fast and Cautious: Leveraging Multi-path Diversity for Transport Loss Recovery in Data Centers”, USENIX ATC 2016</a:t>
            </a:r>
            <a:endParaRPr kumimoji="0" lang="en-US" altLang="zh-CN" sz="7599" b="0" i="0" u="none" strike="noStrike" kern="0" cap="none" spc="0" normalizeH="0" baseline="0" noProof="0" dirty="0">
              <a:ln>
                <a:noFill/>
              </a:ln>
              <a:solidFill>
                <a:srgbClr val="5E646C"/>
              </a:solidFill>
              <a:effectLst/>
              <a:uLnTx/>
              <a:uFillTx/>
              <a:latin typeface="Gill Sans"/>
              <a:sym typeface="Helvetica Light"/>
            </a:endParaRPr>
          </a:p>
          <a:p>
            <a:pPr marL="450826" marR="0" lvl="0" indent="-450826" algn="l" defTabSz="914353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7599" b="0" i="0" u="none" strike="noStrike" kern="0" cap="none" spc="0" normalizeH="0" baseline="0" noProof="0" dirty="0">
                <a:ln>
                  <a:noFill/>
                </a:ln>
                <a:solidFill>
                  <a:srgbClr val="5E646C"/>
                </a:solidFill>
                <a:effectLst/>
                <a:uLnTx/>
                <a:uFillTx/>
                <a:latin typeface="Gill Sans"/>
                <a:sym typeface="Helvetica Light"/>
              </a:rPr>
              <a:t>“Multi-Path Transport for RDMA in Datacenters”, NSDI 2018</a:t>
            </a:r>
          </a:p>
        </p:txBody>
      </p:sp>
    </p:spTree>
    <p:extLst>
      <p:ext uri="{BB962C8B-B14F-4D97-AF65-F5344CB8AC3E}">
        <p14:creationId xmlns:p14="http://schemas.microsoft.com/office/powerpoint/2010/main" val="38345320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Freeform 270">
            <a:extLst>
              <a:ext uri="{FF2B5EF4-FFF2-40B4-BE49-F238E27FC236}">
                <a16:creationId xmlns:a16="http://schemas.microsoft.com/office/drawing/2014/main" id="{18A4AA25-BAF2-4B83-BAF2-5E64D34C6EB2}"/>
              </a:ext>
            </a:extLst>
          </p:cNvPr>
          <p:cNvSpPr>
            <a:spLocks/>
          </p:cNvSpPr>
          <p:nvPr/>
        </p:nvSpPr>
        <p:spPr bwMode="auto">
          <a:xfrm flipH="1">
            <a:off x="7270751" y="6931027"/>
            <a:ext cx="501650" cy="2403474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9572" name="Group 350">
            <a:extLst>
              <a:ext uri="{FF2B5EF4-FFF2-40B4-BE49-F238E27FC236}">
                <a16:creationId xmlns:a16="http://schemas.microsoft.com/office/drawing/2014/main" id="{56847E30-51CD-4ECA-B152-5272E8FF28D6}"/>
              </a:ext>
            </a:extLst>
          </p:cNvPr>
          <p:cNvGrpSpPr>
            <a:grpSpLocks/>
          </p:cNvGrpSpPr>
          <p:nvPr/>
        </p:nvGrpSpPr>
        <p:grpSpPr bwMode="auto">
          <a:xfrm>
            <a:off x="6480176" y="8851901"/>
            <a:ext cx="1050924" cy="869950"/>
            <a:chOff x="-44" y="1473"/>
            <a:chExt cx="981" cy="1105"/>
          </a:xfrm>
        </p:grpSpPr>
        <p:pic>
          <p:nvPicPr>
            <p:cNvPr id="109740" name="Picture 351" descr="desktop_computer_stylized_medium">
              <a:extLst>
                <a:ext uri="{FF2B5EF4-FFF2-40B4-BE49-F238E27FC236}">
                  <a16:creationId xmlns:a16="http://schemas.microsoft.com/office/drawing/2014/main" id="{C0D67FB3-0335-4124-8B19-CD84E9F3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741" name="Freeform 352">
              <a:extLst>
                <a:ext uri="{FF2B5EF4-FFF2-40B4-BE49-F238E27FC236}">
                  <a16:creationId xmlns:a16="http://schemas.microsoft.com/office/drawing/2014/main" id="{A6F16841-23FB-4E1A-BE80-AE12C0B7AE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0000"/>
            </a:p>
          </p:txBody>
        </p:sp>
      </p:grpSp>
      <p:pic>
        <p:nvPicPr>
          <p:cNvPr id="109573" name="Picture 2" descr="garbage_can">
            <a:extLst>
              <a:ext uri="{FF2B5EF4-FFF2-40B4-BE49-F238E27FC236}">
                <a16:creationId xmlns:a16="http://schemas.microsoft.com/office/drawing/2014/main" id="{C5AF7960-5B00-4D5C-A0CE-5A2723BC7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826" y="11550650"/>
            <a:ext cx="974724" cy="129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4" name="Oval 4">
            <a:extLst>
              <a:ext uri="{FF2B5EF4-FFF2-40B4-BE49-F238E27FC236}">
                <a16:creationId xmlns:a16="http://schemas.microsoft.com/office/drawing/2014/main" id="{B0F74220-07BB-4DFA-B482-889E6C29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7" y="10696576"/>
            <a:ext cx="2609850" cy="606424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9575" name="Line 5">
            <a:extLst>
              <a:ext uri="{FF2B5EF4-FFF2-40B4-BE49-F238E27FC236}">
                <a16:creationId xmlns:a16="http://schemas.microsoft.com/office/drawing/2014/main" id="{90B50E28-F7F2-438D-9834-000449E017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9426" y="10648951"/>
            <a:ext cx="0" cy="374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76" name="Line 6">
            <a:extLst>
              <a:ext uri="{FF2B5EF4-FFF2-40B4-BE49-F238E27FC236}">
                <a16:creationId xmlns:a16="http://schemas.microsoft.com/office/drawing/2014/main" id="{433DE48D-7B08-4D17-B850-21689C7DCC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49276" y="10648951"/>
            <a:ext cx="0" cy="3746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77" name="Rectangle 7">
            <a:extLst>
              <a:ext uri="{FF2B5EF4-FFF2-40B4-BE49-F238E27FC236}">
                <a16:creationId xmlns:a16="http://schemas.microsoft.com/office/drawing/2014/main" id="{6F0055DB-D812-4E27-A44F-380AEF6BE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426" y="10648950"/>
            <a:ext cx="619124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9578" name="Rectangle 8">
            <a:extLst>
              <a:ext uri="{FF2B5EF4-FFF2-40B4-BE49-F238E27FC236}">
                <a16:creationId xmlns:a16="http://schemas.microsoft.com/office/drawing/2014/main" id="{36DB1B3F-A2E0-452A-9FB5-FB5F2374A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8700" y="10623550"/>
            <a:ext cx="790576" cy="3683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9579" name="Oval 9">
            <a:extLst>
              <a:ext uri="{FF2B5EF4-FFF2-40B4-BE49-F238E27FC236}">
                <a16:creationId xmlns:a16="http://schemas.microsoft.com/office/drawing/2014/main" id="{14B065CB-9799-4B2F-B257-6C7C8B080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1" y="10252077"/>
            <a:ext cx="2613026" cy="704850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grpSp>
        <p:nvGrpSpPr>
          <p:cNvPr id="109580" name="Group 10">
            <a:extLst>
              <a:ext uri="{FF2B5EF4-FFF2-40B4-BE49-F238E27FC236}">
                <a16:creationId xmlns:a16="http://schemas.microsoft.com/office/drawing/2014/main" id="{874D5A75-A0E9-4384-AEBD-74164E51F0D4}"/>
              </a:ext>
            </a:extLst>
          </p:cNvPr>
          <p:cNvGrpSpPr>
            <a:grpSpLocks/>
          </p:cNvGrpSpPr>
          <p:nvPr/>
        </p:nvGrpSpPr>
        <p:grpSpPr bwMode="auto">
          <a:xfrm>
            <a:off x="11242676" y="10366377"/>
            <a:ext cx="1295400" cy="412750"/>
            <a:chOff x="2848" y="848"/>
            <a:chExt cx="140" cy="98"/>
          </a:xfrm>
        </p:grpSpPr>
        <p:sp>
          <p:nvSpPr>
            <p:cNvPr id="109737" name="Line 11">
              <a:extLst>
                <a:ext uri="{FF2B5EF4-FFF2-40B4-BE49-F238E27FC236}">
                  <a16:creationId xmlns:a16="http://schemas.microsoft.com/office/drawing/2014/main" id="{69E95C3A-FCE4-47A8-840E-C942A21428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  <p:sp>
          <p:nvSpPr>
            <p:cNvPr id="109738" name="Line 12">
              <a:extLst>
                <a:ext uri="{FF2B5EF4-FFF2-40B4-BE49-F238E27FC236}">
                  <a16:creationId xmlns:a16="http://schemas.microsoft.com/office/drawing/2014/main" id="{753B6383-017D-483F-B534-A5A6983CB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  <p:sp>
          <p:nvSpPr>
            <p:cNvPr id="109739" name="Line 13">
              <a:extLst>
                <a:ext uri="{FF2B5EF4-FFF2-40B4-BE49-F238E27FC236}">
                  <a16:creationId xmlns:a16="http://schemas.microsoft.com/office/drawing/2014/main" id="{12AA5D21-460B-44E3-ABD0-EFA0F5B8D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0000"/>
            </a:p>
          </p:txBody>
        </p:sp>
      </p:grpSp>
      <p:sp>
        <p:nvSpPr>
          <p:cNvPr id="109581" name="Line 14">
            <a:extLst>
              <a:ext uri="{FF2B5EF4-FFF2-40B4-BE49-F238E27FC236}">
                <a16:creationId xmlns:a16="http://schemas.microsoft.com/office/drawing/2014/main" id="{38A76FB9-7E29-4D6A-AE7D-0F0EAFDC3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42677" y="10763251"/>
            <a:ext cx="463550" cy="9526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82" name="Line 15">
            <a:extLst>
              <a:ext uri="{FF2B5EF4-FFF2-40B4-BE49-F238E27FC236}">
                <a16:creationId xmlns:a16="http://schemas.microsoft.com/office/drawing/2014/main" id="{E87827FE-1F4A-40A9-B2E4-63963ABEA3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31676" y="10363200"/>
            <a:ext cx="406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83" name="Line 16">
            <a:extLst>
              <a:ext uri="{FF2B5EF4-FFF2-40B4-BE49-F238E27FC236}">
                <a16:creationId xmlns:a16="http://schemas.microsoft.com/office/drawing/2014/main" id="{31F54667-61EC-431F-AEB0-5E50F6E5EF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26" y="10363201"/>
            <a:ext cx="482600" cy="4000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0000"/>
          </a:p>
        </p:txBody>
      </p:sp>
      <p:sp>
        <p:nvSpPr>
          <p:cNvPr id="109584" name="Line 17">
            <a:extLst>
              <a:ext uri="{FF2B5EF4-FFF2-40B4-BE49-F238E27FC236}">
                <a16:creationId xmlns:a16="http://schemas.microsoft.com/office/drawing/2014/main" id="{F9BB88BC-CA48-4DE0-8D1D-E98E4DDE9D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6226" y="975677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85" name="Line 18">
            <a:extLst>
              <a:ext uri="{FF2B5EF4-FFF2-40B4-BE49-F238E27FC236}">
                <a16:creationId xmlns:a16="http://schemas.microsoft.com/office/drawing/2014/main" id="{00A71929-B647-426C-A0E8-A5EC77A10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9756777"/>
            <a:ext cx="1076324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9586" name="Group 59">
            <a:extLst>
              <a:ext uri="{FF2B5EF4-FFF2-40B4-BE49-F238E27FC236}">
                <a16:creationId xmlns:a16="http://schemas.microsoft.com/office/drawing/2014/main" id="{FA1FB386-56D8-43D2-9FA2-BF44ECEA51F4}"/>
              </a:ext>
            </a:extLst>
          </p:cNvPr>
          <p:cNvGrpSpPr>
            <a:grpSpLocks/>
          </p:cNvGrpSpPr>
          <p:nvPr/>
        </p:nvGrpSpPr>
        <p:grpSpPr bwMode="auto">
          <a:xfrm>
            <a:off x="7750176" y="7127876"/>
            <a:ext cx="1597024" cy="2333624"/>
            <a:chOff x="12762" y="10336"/>
            <a:chExt cx="1027" cy="1700"/>
          </a:xfrm>
        </p:grpSpPr>
        <p:sp>
          <p:nvSpPr>
            <p:cNvPr id="109731" name="Rectangle 60">
              <a:extLst>
                <a:ext uri="{FF2B5EF4-FFF2-40B4-BE49-F238E27FC236}">
                  <a16:creationId xmlns:a16="http://schemas.microsoft.com/office/drawing/2014/main" id="{3B647944-96C3-4ECE-AF7C-5390E9BE5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32" name="Rectangle 61">
              <a:extLst>
                <a:ext uri="{FF2B5EF4-FFF2-40B4-BE49-F238E27FC236}">
                  <a16:creationId xmlns:a16="http://schemas.microsoft.com/office/drawing/2014/main" id="{CB085BAF-6CBA-419A-B941-A718DAE3C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33" name="Line 62">
              <a:extLst>
                <a:ext uri="{FF2B5EF4-FFF2-40B4-BE49-F238E27FC236}">
                  <a16:creationId xmlns:a16="http://schemas.microsoft.com/office/drawing/2014/main" id="{BE721653-9EDB-4005-A5D0-4EA06AF60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34" name="Line 63">
              <a:extLst>
                <a:ext uri="{FF2B5EF4-FFF2-40B4-BE49-F238E27FC236}">
                  <a16:creationId xmlns:a16="http://schemas.microsoft.com/office/drawing/2014/main" id="{06228E2B-16A2-4CE5-A6A7-CB98A6936D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35" name="Line 64">
              <a:extLst>
                <a:ext uri="{FF2B5EF4-FFF2-40B4-BE49-F238E27FC236}">
                  <a16:creationId xmlns:a16="http://schemas.microsoft.com/office/drawing/2014/main" id="{653542BD-4CCD-4DFB-9AA1-394C727EF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36" name="Line 65">
              <a:extLst>
                <a:ext uri="{FF2B5EF4-FFF2-40B4-BE49-F238E27FC236}">
                  <a16:creationId xmlns:a16="http://schemas.microsoft.com/office/drawing/2014/main" id="{E3E61F20-87B4-4596-A6EF-47C9AF366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9587" name="Text Box 67">
            <a:extLst>
              <a:ext uri="{FF2B5EF4-FFF2-40B4-BE49-F238E27FC236}">
                <a16:creationId xmlns:a16="http://schemas.microsoft.com/office/drawing/2014/main" id="{029FC148-75A8-4171-A260-14E99968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6899277"/>
            <a:ext cx="376237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2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9588" name="Line 68">
            <a:extLst>
              <a:ext uri="{FF2B5EF4-FFF2-40B4-BE49-F238E27FC236}">
                <a16:creationId xmlns:a16="http://schemas.microsoft.com/office/drawing/2014/main" id="{FC7DCF03-5CF9-41E3-8997-CF6A5AFCAD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9901" y="11966577"/>
            <a:ext cx="1076326" cy="31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9589" name="Group 109">
            <a:extLst>
              <a:ext uri="{FF2B5EF4-FFF2-40B4-BE49-F238E27FC236}">
                <a16:creationId xmlns:a16="http://schemas.microsoft.com/office/drawing/2014/main" id="{C17C16B0-B2BD-48AA-A304-57E27AF0A915}"/>
              </a:ext>
            </a:extLst>
          </p:cNvPr>
          <p:cNvGrpSpPr>
            <a:grpSpLocks/>
          </p:cNvGrpSpPr>
          <p:nvPr/>
        </p:nvGrpSpPr>
        <p:grpSpPr bwMode="auto">
          <a:xfrm>
            <a:off x="5645151" y="9436101"/>
            <a:ext cx="1597026" cy="2333626"/>
            <a:chOff x="12762" y="10336"/>
            <a:chExt cx="1027" cy="1700"/>
          </a:xfrm>
        </p:grpSpPr>
        <p:sp>
          <p:nvSpPr>
            <p:cNvPr id="109725" name="Rectangle 110">
              <a:extLst>
                <a:ext uri="{FF2B5EF4-FFF2-40B4-BE49-F238E27FC236}">
                  <a16:creationId xmlns:a16="http://schemas.microsoft.com/office/drawing/2014/main" id="{B5BA4F22-5B35-497D-8593-BE302111E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26" name="Rectangle 111">
              <a:extLst>
                <a:ext uri="{FF2B5EF4-FFF2-40B4-BE49-F238E27FC236}">
                  <a16:creationId xmlns:a16="http://schemas.microsoft.com/office/drawing/2014/main" id="{4C6CBD61-DCF8-4EE1-93E7-7425DD4CF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27" name="Line 112">
              <a:extLst>
                <a:ext uri="{FF2B5EF4-FFF2-40B4-BE49-F238E27FC236}">
                  <a16:creationId xmlns:a16="http://schemas.microsoft.com/office/drawing/2014/main" id="{6A588B84-A104-4023-B46C-852533731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8" name="Line 113">
              <a:extLst>
                <a:ext uri="{FF2B5EF4-FFF2-40B4-BE49-F238E27FC236}">
                  <a16:creationId xmlns:a16="http://schemas.microsoft.com/office/drawing/2014/main" id="{A13437B5-CA25-4894-9A6D-C4449553C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9" name="Line 114">
              <a:extLst>
                <a:ext uri="{FF2B5EF4-FFF2-40B4-BE49-F238E27FC236}">
                  <a16:creationId xmlns:a16="http://schemas.microsoft.com/office/drawing/2014/main" id="{E4E9CB1D-B352-4E0B-9BDF-01AD5C18C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30" name="Line 115">
              <a:extLst>
                <a:ext uri="{FF2B5EF4-FFF2-40B4-BE49-F238E27FC236}">
                  <a16:creationId xmlns:a16="http://schemas.microsoft.com/office/drawing/2014/main" id="{B8CB4011-CFE9-4AD1-9FE4-CDCD9FE15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9590" name="Line 117">
            <a:extLst>
              <a:ext uri="{FF2B5EF4-FFF2-40B4-BE49-F238E27FC236}">
                <a16:creationId xmlns:a16="http://schemas.microsoft.com/office/drawing/2014/main" id="{5F990672-8EBE-4848-B9A3-3D28E85213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90026" y="10788650"/>
            <a:ext cx="149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91" name="Line 118">
            <a:extLst>
              <a:ext uri="{FF2B5EF4-FFF2-40B4-BE49-F238E27FC236}">
                <a16:creationId xmlns:a16="http://schemas.microsoft.com/office/drawing/2014/main" id="{ECC83096-0450-4972-B9B5-A216E3747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068301" y="10788650"/>
            <a:ext cx="14954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92" name="Line 119">
            <a:extLst>
              <a:ext uri="{FF2B5EF4-FFF2-40B4-BE49-F238E27FC236}">
                <a16:creationId xmlns:a16="http://schemas.microsoft.com/office/drawing/2014/main" id="{358A33C1-BD03-4E7C-8F18-DBDB8E8618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69926" y="9756776"/>
            <a:ext cx="2270124" cy="2235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93" name="Line 120">
            <a:extLst>
              <a:ext uri="{FF2B5EF4-FFF2-40B4-BE49-F238E27FC236}">
                <a16:creationId xmlns:a16="http://schemas.microsoft.com/office/drawing/2014/main" id="{13C51D88-47A5-4149-A6A5-A80EAF2749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47701" y="11991976"/>
            <a:ext cx="135572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594" name="Line 121">
            <a:extLst>
              <a:ext uri="{FF2B5EF4-FFF2-40B4-BE49-F238E27FC236}">
                <a16:creationId xmlns:a16="http://schemas.microsoft.com/office/drawing/2014/main" id="{026CE3EC-16BE-457A-A1F5-ACA3D046D7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67026" y="9782176"/>
            <a:ext cx="1079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grpSp>
        <p:nvGrpSpPr>
          <p:cNvPr id="109595" name="Group 162">
            <a:extLst>
              <a:ext uri="{FF2B5EF4-FFF2-40B4-BE49-F238E27FC236}">
                <a16:creationId xmlns:a16="http://schemas.microsoft.com/office/drawing/2014/main" id="{963FEB8F-C2DF-4156-A33E-8DB723D3133B}"/>
              </a:ext>
            </a:extLst>
          </p:cNvPr>
          <p:cNvGrpSpPr>
            <a:grpSpLocks/>
          </p:cNvGrpSpPr>
          <p:nvPr/>
        </p:nvGrpSpPr>
        <p:grpSpPr bwMode="auto">
          <a:xfrm>
            <a:off x="16335376" y="7397751"/>
            <a:ext cx="1597024" cy="2333626"/>
            <a:chOff x="12762" y="10336"/>
            <a:chExt cx="1027" cy="1700"/>
          </a:xfrm>
        </p:grpSpPr>
        <p:sp>
          <p:nvSpPr>
            <p:cNvPr id="109719" name="Rectangle 163">
              <a:extLst>
                <a:ext uri="{FF2B5EF4-FFF2-40B4-BE49-F238E27FC236}">
                  <a16:creationId xmlns:a16="http://schemas.microsoft.com/office/drawing/2014/main" id="{7FDA0E3F-E1E2-4687-93C8-2B776C062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20" name="Rectangle 164">
              <a:extLst>
                <a:ext uri="{FF2B5EF4-FFF2-40B4-BE49-F238E27FC236}">
                  <a16:creationId xmlns:a16="http://schemas.microsoft.com/office/drawing/2014/main" id="{353A31FE-C480-49CE-82FA-66C1F8D76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21" name="Line 165">
              <a:extLst>
                <a:ext uri="{FF2B5EF4-FFF2-40B4-BE49-F238E27FC236}">
                  <a16:creationId xmlns:a16="http://schemas.microsoft.com/office/drawing/2014/main" id="{EC9E099E-E837-4D06-A9B8-AFD802139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2" name="Line 166">
              <a:extLst>
                <a:ext uri="{FF2B5EF4-FFF2-40B4-BE49-F238E27FC236}">
                  <a16:creationId xmlns:a16="http://schemas.microsoft.com/office/drawing/2014/main" id="{FDE49ABE-810A-4A45-B558-88D53A436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3" name="Line 167">
              <a:extLst>
                <a:ext uri="{FF2B5EF4-FFF2-40B4-BE49-F238E27FC236}">
                  <a16:creationId xmlns:a16="http://schemas.microsoft.com/office/drawing/2014/main" id="{52054B38-7DA5-4158-8D26-DB6288AC5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24" name="Line 168">
              <a:extLst>
                <a:ext uri="{FF2B5EF4-FFF2-40B4-BE49-F238E27FC236}">
                  <a16:creationId xmlns:a16="http://schemas.microsoft.com/office/drawing/2014/main" id="{86A50FA8-AB21-4D0B-840C-62AD1BD87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grpSp>
        <p:nvGrpSpPr>
          <p:cNvPr id="109596" name="Group 209">
            <a:extLst>
              <a:ext uri="{FF2B5EF4-FFF2-40B4-BE49-F238E27FC236}">
                <a16:creationId xmlns:a16="http://schemas.microsoft.com/office/drawing/2014/main" id="{5E3F64F2-E7C2-40D6-AD3B-06A31FF8695E}"/>
              </a:ext>
            </a:extLst>
          </p:cNvPr>
          <p:cNvGrpSpPr>
            <a:grpSpLocks/>
          </p:cNvGrpSpPr>
          <p:nvPr/>
        </p:nvGrpSpPr>
        <p:grpSpPr bwMode="auto">
          <a:xfrm>
            <a:off x="15398751" y="10023476"/>
            <a:ext cx="1597026" cy="2336800"/>
            <a:chOff x="12762" y="10336"/>
            <a:chExt cx="1027" cy="1700"/>
          </a:xfrm>
        </p:grpSpPr>
        <p:sp>
          <p:nvSpPr>
            <p:cNvPr id="109713" name="Rectangle 210">
              <a:extLst>
                <a:ext uri="{FF2B5EF4-FFF2-40B4-BE49-F238E27FC236}">
                  <a16:creationId xmlns:a16="http://schemas.microsoft.com/office/drawing/2014/main" id="{B48CD35E-DE13-4C84-A913-FC8F24B1E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14" name="Rectangle 211">
              <a:extLst>
                <a:ext uri="{FF2B5EF4-FFF2-40B4-BE49-F238E27FC236}">
                  <a16:creationId xmlns:a16="http://schemas.microsoft.com/office/drawing/2014/main" id="{46B67B97-A5E6-4246-8385-35CC0318D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15" name="Line 212">
              <a:extLst>
                <a:ext uri="{FF2B5EF4-FFF2-40B4-BE49-F238E27FC236}">
                  <a16:creationId xmlns:a16="http://schemas.microsoft.com/office/drawing/2014/main" id="{E040F9A7-4C93-46E2-9AD9-ABAB20E7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6" name="Line 213">
              <a:extLst>
                <a:ext uri="{FF2B5EF4-FFF2-40B4-BE49-F238E27FC236}">
                  <a16:creationId xmlns:a16="http://schemas.microsoft.com/office/drawing/2014/main" id="{EFBCBE1F-C56D-4E29-BEBB-82190340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7" name="Line 214">
              <a:extLst>
                <a:ext uri="{FF2B5EF4-FFF2-40B4-BE49-F238E27FC236}">
                  <a16:creationId xmlns:a16="http://schemas.microsoft.com/office/drawing/2014/main" id="{12F4BF15-1832-4115-9B1C-524D06FA07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8" name="Line 215">
              <a:extLst>
                <a:ext uri="{FF2B5EF4-FFF2-40B4-BE49-F238E27FC236}">
                  <a16:creationId xmlns:a16="http://schemas.microsoft.com/office/drawing/2014/main" id="{D5EB64D9-8C74-46B9-A1AE-6B412503B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9597" name="Oval 216">
            <a:extLst>
              <a:ext uri="{FF2B5EF4-FFF2-40B4-BE49-F238E27FC236}">
                <a16:creationId xmlns:a16="http://schemas.microsoft.com/office/drawing/2014/main" id="{F26E5522-DDDF-4A5C-A2E8-365F45566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277100"/>
            <a:ext cx="225424" cy="23177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9598" name="Oval 217">
            <a:extLst>
              <a:ext uri="{FF2B5EF4-FFF2-40B4-BE49-F238E27FC236}">
                <a16:creationId xmlns:a16="http://schemas.microsoft.com/office/drawing/2014/main" id="{929CE64C-B88A-4A45-B5FA-5CCD7490B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6" y="9534527"/>
            <a:ext cx="228600" cy="234950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9599" name="Text Box 218">
            <a:extLst>
              <a:ext uri="{FF2B5EF4-FFF2-40B4-BE49-F238E27FC236}">
                <a16:creationId xmlns:a16="http://schemas.microsoft.com/office/drawing/2014/main" id="{7E9E7C19-E8B1-49B6-9EB7-5431A2AB7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4976" y="7302501"/>
            <a:ext cx="11811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zh-CN" sz="4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9600" name="Group 219">
            <a:extLst>
              <a:ext uri="{FF2B5EF4-FFF2-40B4-BE49-F238E27FC236}">
                <a16:creationId xmlns:a16="http://schemas.microsoft.com/office/drawing/2014/main" id="{BD2EBEB4-0225-4074-889C-F9EA37BB4ED8}"/>
              </a:ext>
            </a:extLst>
          </p:cNvPr>
          <p:cNvGrpSpPr>
            <a:grpSpLocks/>
          </p:cNvGrpSpPr>
          <p:nvPr/>
        </p:nvGrpSpPr>
        <p:grpSpPr bwMode="auto">
          <a:xfrm>
            <a:off x="12223751" y="10467977"/>
            <a:ext cx="771526" cy="638174"/>
            <a:chOff x="11283" y="10423"/>
            <a:chExt cx="475" cy="374"/>
          </a:xfrm>
        </p:grpSpPr>
        <p:sp>
          <p:nvSpPr>
            <p:cNvPr id="109706" name="Rectangle 220">
              <a:extLst>
                <a:ext uri="{FF2B5EF4-FFF2-40B4-BE49-F238E27FC236}">
                  <a16:creationId xmlns:a16="http://schemas.microsoft.com/office/drawing/2014/main" id="{710C14C3-5AE8-4061-BBB4-D26B8DBB8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3200"/>
            </a:p>
          </p:txBody>
        </p:sp>
        <p:sp>
          <p:nvSpPr>
            <p:cNvPr id="109707" name="Line 221">
              <a:extLst>
                <a:ext uri="{FF2B5EF4-FFF2-40B4-BE49-F238E27FC236}">
                  <a16:creationId xmlns:a16="http://schemas.microsoft.com/office/drawing/2014/main" id="{A9AD94DB-7FF8-4C6C-8720-309A4D233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08" name="Line 222">
              <a:extLst>
                <a:ext uri="{FF2B5EF4-FFF2-40B4-BE49-F238E27FC236}">
                  <a16:creationId xmlns:a16="http://schemas.microsoft.com/office/drawing/2014/main" id="{DC771D21-7DB0-4E92-9C81-0A60EE166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09" name="Line 223">
              <a:extLst>
                <a:ext uri="{FF2B5EF4-FFF2-40B4-BE49-F238E27FC236}">
                  <a16:creationId xmlns:a16="http://schemas.microsoft.com/office/drawing/2014/main" id="{642D89DD-F757-406F-B449-EF443874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0" name="Line 224">
              <a:extLst>
                <a:ext uri="{FF2B5EF4-FFF2-40B4-BE49-F238E27FC236}">
                  <a16:creationId xmlns:a16="http://schemas.microsoft.com/office/drawing/2014/main" id="{D8C7F410-BDAE-494D-9F2D-9DCDA0192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1" name="Line 225">
              <a:extLst>
                <a:ext uri="{FF2B5EF4-FFF2-40B4-BE49-F238E27FC236}">
                  <a16:creationId xmlns:a16="http://schemas.microsoft.com/office/drawing/2014/main" id="{FA1A77E6-9645-4FD4-AF50-AF43E8DE2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712" name="Line 226">
              <a:extLst>
                <a:ext uri="{FF2B5EF4-FFF2-40B4-BE49-F238E27FC236}">
                  <a16:creationId xmlns:a16="http://schemas.microsoft.com/office/drawing/2014/main" id="{6269D947-06C2-49BA-927E-2CAEAE9C9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</p:grpSp>
      <p:sp>
        <p:nvSpPr>
          <p:cNvPr id="109601" name="Line 227">
            <a:extLst>
              <a:ext uri="{FF2B5EF4-FFF2-40B4-BE49-F238E27FC236}">
                <a16:creationId xmlns:a16="http://schemas.microsoft.com/office/drawing/2014/main" id="{8CA2B76F-822A-4F57-9D55-43F406230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38101" y="8035926"/>
            <a:ext cx="67945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02" name="Freeform 228">
            <a:extLst>
              <a:ext uri="{FF2B5EF4-FFF2-40B4-BE49-F238E27FC236}">
                <a16:creationId xmlns:a16="http://schemas.microsoft.com/office/drawing/2014/main" id="{5D0D7640-975B-4231-8A9D-B13BEA26586B}"/>
              </a:ext>
            </a:extLst>
          </p:cNvPr>
          <p:cNvSpPr>
            <a:spLocks/>
          </p:cNvSpPr>
          <p:nvPr/>
        </p:nvSpPr>
        <p:spPr bwMode="auto">
          <a:xfrm>
            <a:off x="6375401" y="9731377"/>
            <a:ext cx="9709150" cy="2457450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7 h 1501"/>
              <a:gd name="T4" fmla="*/ 2147483647 w 6225"/>
              <a:gd name="T5" fmla="*/ 2147483647 h 1501"/>
              <a:gd name="T6" fmla="*/ 2147483647 w 6225"/>
              <a:gd name="T7" fmla="*/ 2147483647 h 1501"/>
              <a:gd name="T8" fmla="*/ 2147483647 w 6225"/>
              <a:gd name="T9" fmla="*/ 2147483647 h 1501"/>
              <a:gd name="T10" fmla="*/ 2147483647 w 6225"/>
              <a:gd name="T11" fmla="*/ 2147483647 h 1501"/>
              <a:gd name="T12" fmla="*/ 2147483647 w 6225"/>
              <a:gd name="T13" fmla="*/ 2147483647 h 1501"/>
              <a:gd name="T14" fmla="*/ 2147483647 w 6225"/>
              <a:gd name="T15" fmla="*/ 2147483647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03" name="Freeform 229">
            <a:extLst>
              <a:ext uri="{FF2B5EF4-FFF2-40B4-BE49-F238E27FC236}">
                <a16:creationId xmlns:a16="http://schemas.microsoft.com/office/drawing/2014/main" id="{27C0C42D-80D0-4615-82F6-EC1F0E1338CB}"/>
              </a:ext>
            </a:extLst>
          </p:cNvPr>
          <p:cNvSpPr>
            <a:spLocks/>
          </p:cNvSpPr>
          <p:nvPr/>
        </p:nvSpPr>
        <p:spPr bwMode="auto">
          <a:xfrm>
            <a:off x="8693150" y="7397750"/>
            <a:ext cx="8420100" cy="3292476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04" name="Oval 230">
            <a:extLst>
              <a:ext uri="{FF2B5EF4-FFF2-40B4-BE49-F238E27FC236}">
                <a16:creationId xmlns:a16="http://schemas.microsoft.com/office/drawing/2014/main" id="{D3B27F3A-8D08-4D3C-AD16-60EA5D58E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6" y="7743827"/>
            <a:ext cx="225424" cy="231774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3200"/>
          </a:p>
        </p:txBody>
      </p:sp>
      <p:sp>
        <p:nvSpPr>
          <p:cNvPr id="109605" name="Text Box 231">
            <a:extLst>
              <a:ext uri="{FF2B5EF4-FFF2-40B4-BE49-F238E27FC236}">
                <a16:creationId xmlns:a16="http://schemas.microsoft.com/office/drawing/2014/main" id="{4AA3B764-0A5A-43ED-AB82-9638FEA08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0" y="7556500"/>
            <a:ext cx="4699000" cy="123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CN" sz="4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4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zh-CN" sz="4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zh-CN" sz="3200" i="1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2199" name="Line 232">
            <a:extLst>
              <a:ext uri="{FF2B5EF4-FFF2-40B4-BE49-F238E27FC236}">
                <a16:creationId xmlns:a16="http://schemas.microsoft.com/office/drawing/2014/main" id="{496A55BA-7B18-41E5-A531-08B61C149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7776" y="7877176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92200" name="Line 233">
            <a:extLst>
              <a:ext uri="{FF2B5EF4-FFF2-40B4-BE49-F238E27FC236}">
                <a16:creationId xmlns:a16="http://schemas.microsoft.com/office/drawing/2014/main" id="{A2DE3CC7-6932-4E68-9049-926D816B1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8250" y="741045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92201" name="Line 234">
            <a:extLst>
              <a:ext uri="{FF2B5EF4-FFF2-40B4-BE49-F238E27FC236}">
                <a16:creationId xmlns:a16="http://schemas.microsoft.com/office/drawing/2014/main" id="{17CADAE5-B914-485C-899E-083825355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81526" y="7715250"/>
            <a:ext cx="1028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3691" name="Rectangle 235">
            <a:extLst>
              <a:ext uri="{FF2B5EF4-FFF2-40B4-BE49-F238E27FC236}">
                <a16:creationId xmlns:a16="http://schemas.microsoft.com/office/drawing/2014/main" id="{BDE34555-0B02-4D73-B68E-68CD3478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7693027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sp>
        <p:nvSpPr>
          <p:cNvPr id="403692" name="Text Box 236">
            <a:extLst>
              <a:ext uri="{FF2B5EF4-FFF2-40B4-BE49-F238E27FC236}">
                <a16:creationId xmlns:a16="http://schemas.microsoft.com/office/drawing/2014/main" id="{5E51179E-B11A-41AD-8A54-BACDA1B10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484" y="9610727"/>
            <a:ext cx="33714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rgbClr val="006600"/>
                </a:solidFill>
                <a:latin typeface="Arial" charset="0"/>
              </a:rPr>
              <a:t>free buffer space!</a:t>
            </a:r>
          </a:p>
        </p:txBody>
      </p:sp>
      <p:sp>
        <p:nvSpPr>
          <p:cNvPr id="403693" name="Rectangle 237">
            <a:extLst>
              <a:ext uri="{FF2B5EF4-FFF2-40B4-BE49-F238E27FC236}">
                <a16:creationId xmlns:a16="http://schemas.microsoft.com/office/drawing/2014/main" id="{FBB617E6-DD5A-4C43-9174-89023EDF3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7689851"/>
            <a:ext cx="488950" cy="311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0000">
              <a:latin typeface="Tahoma" charset="0"/>
              <a:ea typeface="ＭＳ Ｐゴシック" charset="0"/>
            </a:endParaRPr>
          </a:p>
        </p:txBody>
      </p:sp>
      <p:pic>
        <p:nvPicPr>
          <p:cNvPr id="109612" name="Picture 260" descr="underline_base">
            <a:extLst>
              <a:ext uri="{FF2B5EF4-FFF2-40B4-BE49-F238E27FC236}">
                <a16:creationId xmlns:a16="http://schemas.microsoft.com/office/drawing/2014/main" id="{EC3875A5-4F43-4C61-9A98-703FCA7731C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1" y="1568450"/>
            <a:ext cx="14627226" cy="34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6" name="Rectangle 261">
            <a:extLst>
              <a:ext uri="{FF2B5EF4-FFF2-40B4-BE49-F238E27FC236}">
                <a16:creationId xmlns:a16="http://schemas.microsoft.com/office/drawing/2014/main" id="{B758C3B4-C74E-4813-B781-06839A2BB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08400" y="231777"/>
            <a:ext cx="15544800" cy="1746250"/>
          </a:xfrm>
        </p:spPr>
        <p:txBody>
          <a:bodyPr/>
          <a:lstStyle/>
          <a:p>
            <a:pPr>
              <a:defRPr/>
            </a:pPr>
            <a:r>
              <a:rPr lang="en-US" sz="72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92207" name="Rectangle 264">
            <a:extLst>
              <a:ext uri="{FF2B5EF4-FFF2-40B4-BE49-F238E27FC236}">
                <a16:creationId xmlns:a16="http://schemas.microsoft.com/office/drawing/2014/main" id="{3E8BE779-BD18-458C-868A-1CED9158777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68776" y="2232026"/>
            <a:ext cx="7073900" cy="3832224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000099"/>
                </a:solidFill>
                <a:ea typeface="ＭＳ Ｐゴシック" charset="0"/>
                <a:cs typeface="+mn-cs"/>
              </a:rPr>
              <a:t>Idealization: </a:t>
            </a: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known loss</a:t>
            </a:r>
            <a:r>
              <a:rPr lang="en-US" sz="4800">
                <a:ea typeface="ＭＳ Ｐゴシック" charset="0"/>
                <a:cs typeface="+mn-cs"/>
              </a:rPr>
              <a:t> packets can be lost, dropped at router due  to full buffers</a:t>
            </a:r>
          </a:p>
          <a:p>
            <a:pPr>
              <a:buFont typeface="Wingdings" charset="0"/>
              <a:buChar char="v"/>
              <a:defRPr/>
            </a:pPr>
            <a:r>
              <a:rPr lang="en-US" sz="4800">
                <a:ea typeface="ＭＳ Ｐゴシック" charset="0"/>
                <a:cs typeface="+mn-cs"/>
              </a:rPr>
              <a:t>sender only resends if packet </a:t>
            </a:r>
            <a:r>
              <a:rPr lang="en-US" sz="4800" i="1">
                <a:ea typeface="ＭＳ Ｐゴシック" charset="0"/>
                <a:cs typeface="+mn-cs"/>
              </a:rPr>
              <a:t>known</a:t>
            </a:r>
            <a:r>
              <a:rPr lang="en-US" sz="4800">
                <a:ea typeface="ＭＳ Ｐゴシック" charset="0"/>
                <a:cs typeface="+mn-cs"/>
              </a:rPr>
              <a:t> to be lost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grpSp>
        <p:nvGrpSpPr>
          <p:cNvPr id="403736" name="Group 280">
            <a:extLst>
              <a:ext uri="{FF2B5EF4-FFF2-40B4-BE49-F238E27FC236}">
                <a16:creationId xmlns:a16="http://schemas.microsoft.com/office/drawing/2014/main" id="{F2BA1677-7E9F-42EF-B82D-6844521E0206}"/>
              </a:ext>
            </a:extLst>
          </p:cNvPr>
          <p:cNvGrpSpPr>
            <a:grpSpLocks/>
          </p:cNvGrpSpPr>
          <p:nvPr/>
        </p:nvGrpSpPr>
        <p:grpSpPr bwMode="auto">
          <a:xfrm>
            <a:off x="12293600" y="2489201"/>
            <a:ext cx="8569326" cy="4067175"/>
            <a:chOff x="2912" y="784"/>
            <a:chExt cx="2699" cy="1281"/>
          </a:xfrm>
        </p:grpSpPr>
        <p:sp>
          <p:nvSpPr>
            <p:cNvPr id="92283" name="Line 239">
              <a:extLst>
                <a:ext uri="{FF2B5EF4-FFF2-40B4-BE49-F238E27FC236}">
                  <a16:creationId xmlns:a16="http://schemas.microsoft.com/office/drawing/2014/main" id="{8E5F23BC-B8BC-4741-9155-AB2FEEBC3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8" y="784"/>
              <a:ext cx="0" cy="10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84" name="Line 240">
              <a:extLst>
                <a:ext uri="{FF2B5EF4-FFF2-40B4-BE49-F238E27FC236}">
                  <a16:creationId xmlns:a16="http://schemas.microsoft.com/office/drawing/2014/main" id="{C8795285-2B39-4DE3-889A-DC6E63DC98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771" y="1303"/>
              <a:ext cx="0" cy="11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85" name="Text Box 241">
              <a:extLst>
                <a:ext uri="{FF2B5EF4-FFF2-40B4-BE49-F238E27FC236}">
                  <a16:creationId xmlns:a16="http://schemas.microsoft.com/office/drawing/2014/main" id="{5C2BCC7F-68AB-4F0D-BCDC-187EBBBEE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814"/>
              <a:ext cx="234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2800">
                  <a:latin typeface="Arial" charset="0"/>
                  <a:cs typeface="Arial" charset="0"/>
                </a:rPr>
                <a:t>R/2</a:t>
              </a:r>
            </a:p>
          </p:txBody>
        </p:sp>
        <p:sp>
          <p:nvSpPr>
            <p:cNvPr id="92286" name="Line 242">
              <a:extLst>
                <a:ext uri="{FF2B5EF4-FFF2-40B4-BE49-F238E27FC236}">
                  <a16:creationId xmlns:a16="http://schemas.microsoft.com/office/drawing/2014/main" id="{72036006-44AE-499F-81C5-752F33DBC5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054" y="72"/>
              <a:ext cx="0" cy="1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87" name="Line 243">
              <a:extLst>
                <a:ext uri="{FF2B5EF4-FFF2-40B4-BE49-F238E27FC236}">
                  <a16:creationId xmlns:a16="http://schemas.microsoft.com/office/drawing/2014/main" id="{0469AAC3-2409-417D-816F-85896CDFACC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196" y="932"/>
              <a:ext cx="0" cy="9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88" name="Text Box 244">
              <a:extLst>
                <a:ext uri="{FF2B5EF4-FFF2-40B4-BE49-F238E27FC236}">
                  <a16:creationId xmlns:a16="http://schemas.microsoft.com/office/drawing/2014/main" id="{0B311C65-B590-453D-9511-62527399F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3" y="1846"/>
              <a:ext cx="234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2800">
                  <a:latin typeface="Arial" charset="0"/>
                  <a:cs typeface="Arial" charset="0"/>
                </a:rPr>
                <a:t>R/2</a:t>
              </a:r>
            </a:p>
          </p:txBody>
        </p:sp>
        <p:sp>
          <p:nvSpPr>
            <p:cNvPr id="109696" name="Freeform 245">
              <a:extLst>
                <a:ext uri="{FF2B5EF4-FFF2-40B4-BE49-F238E27FC236}">
                  <a16:creationId xmlns:a16="http://schemas.microsoft.com/office/drawing/2014/main" id="{D1E0DB4F-A55B-4CF5-B6B0-404839663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" y="913"/>
              <a:ext cx="1636" cy="955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36" h="955">
                  <a:moveTo>
                    <a:pt x="0" y="955"/>
                  </a:moveTo>
                  <a:cubicBezTo>
                    <a:pt x="126" y="837"/>
                    <a:pt x="27" y="927"/>
                    <a:pt x="758" y="246"/>
                  </a:cubicBezTo>
                  <a:cubicBezTo>
                    <a:pt x="1095" y="0"/>
                    <a:pt x="1453" y="57"/>
                    <a:pt x="1636" y="7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9697" name="Group 246">
              <a:extLst>
                <a:ext uri="{FF2B5EF4-FFF2-40B4-BE49-F238E27FC236}">
                  <a16:creationId xmlns:a16="http://schemas.microsoft.com/office/drawing/2014/main" id="{B0F8DD1C-B86C-48F9-951F-DC6D109D9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" y="1861"/>
              <a:ext cx="214" cy="204"/>
              <a:chOff x="3655" y="1791"/>
              <a:chExt cx="214" cy="204"/>
            </a:xfrm>
          </p:grpSpPr>
          <p:sp>
            <p:nvSpPr>
              <p:cNvPr id="92297" name="Text Box 247">
                <a:extLst>
                  <a:ext uri="{FF2B5EF4-FFF2-40B4-BE49-F238E27FC236}">
                    <a16:creationId xmlns:a16="http://schemas.microsoft.com/office/drawing/2014/main" id="{5D1149A5-58CF-4DBB-BD75-A06C09EE8C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5" y="1791"/>
                <a:ext cx="214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en-US" sz="3600">
                    <a:latin typeface="Symbol" charset="0"/>
                    <a:cs typeface="Arial" charset="0"/>
                  </a:rPr>
                  <a:t>l</a:t>
                </a:r>
                <a:r>
                  <a:rPr lang="en-US" sz="3600" baseline="-25000">
                    <a:latin typeface="Arial" charset="0"/>
                    <a:cs typeface="Arial" charset="0"/>
                  </a:rPr>
                  <a:t>in</a:t>
                </a:r>
              </a:p>
            </p:txBody>
          </p:sp>
          <p:sp>
            <p:nvSpPr>
              <p:cNvPr id="92298" name="Line 248">
                <a:extLst>
                  <a:ext uri="{FF2B5EF4-FFF2-40B4-BE49-F238E27FC236}">
                    <a16:creationId xmlns:a16="http://schemas.microsoft.com/office/drawing/2014/main" id="{857A81A5-BD08-4EBB-837E-22D1610B5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0" y="1846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91" name="Text Box 249">
              <a:extLst>
                <a:ext uri="{FF2B5EF4-FFF2-40B4-BE49-F238E27FC236}">
                  <a16:creationId xmlns:a16="http://schemas.microsoft.com/office/drawing/2014/main" id="{271206D1-E592-43EC-8274-D6A8F5D06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819" y="1291"/>
              <a:ext cx="38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3600">
                  <a:latin typeface="Symbol" charset="0"/>
                  <a:cs typeface="Arial" charset="0"/>
                </a:rPr>
                <a:t>l</a:t>
              </a:r>
              <a:r>
                <a:rPr lang="en-US" sz="3600" baseline="-25000">
                  <a:latin typeface="Arial" charset="0"/>
                  <a:cs typeface="Arial" charset="0"/>
                </a:rPr>
                <a:t>out</a:t>
              </a:r>
            </a:p>
          </p:txBody>
        </p:sp>
        <p:sp>
          <p:nvSpPr>
            <p:cNvPr id="92292" name="Line 250">
              <a:extLst>
                <a:ext uri="{FF2B5EF4-FFF2-40B4-BE49-F238E27FC236}">
                  <a16:creationId xmlns:a16="http://schemas.microsoft.com/office/drawing/2014/main" id="{B682CE5A-AB1B-43AC-9064-61F6CC3E112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182" y="922"/>
              <a:ext cx="1019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93" name="Oval 251">
              <a:extLst>
                <a:ext uri="{FF2B5EF4-FFF2-40B4-BE49-F238E27FC236}">
                  <a16:creationId xmlns:a16="http://schemas.microsoft.com/office/drawing/2014/main" id="{5901FB53-1B47-423C-90A1-15A4C75FA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1005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94" name="Text Box 252">
              <a:extLst>
                <a:ext uri="{FF2B5EF4-FFF2-40B4-BE49-F238E27FC236}">
                  <a16:creationId xmlns:a16="http://schemas.microsoft.com/office/drawing/2014/main" id="{241FC44E-7A81-4949-B57B-09095CB2D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6" y="1106"/>
              <a:ext cx="1185" cy="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2800">
                  <a:latin typeface="Arial" charset="0"/>
                </a:rPr>
                <a:t>when sending at R/2, some packets are retransmissions but asymptotic goodput is still R/2 (why?)</a:t>
              </a:r>
            </a:p>
          </p:txBody>
        </p:sp>
        <p:sp>
          <p:nvSpPr>
            <p:cNvPr id="92295" name="Line 253">
              <a:extLst>
                <a:ext uri="{FF2B5EF4-FFF2-40B4-BE49-F238E27FC236}">
                  <a16:creationId xmlns:a16="http://schemas.microsoft.com/office/drawing/2014/main" id="{0A6FF808-490A-432A-91FF-027AFFA6AE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01" y="1033"/>
              <a:ext cx="245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96" name="Line 265">
              <a:extLst>
                <a:ext uri="{FF2B5EF4-FFF2-40B4-BE49-F238E27FC236}">
                  <a16:creationId xmlns:a16="http://schemas.microsoft.com/office/drawing/2014/main" id="{64C0F7A4-D4A7-4BAD-B2B4-9DCECC00F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2" y="946"/>
              <a:ext cx="121" cy="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09616" name="Freeform 267">
            <a:extLst>
              <a:ext uri="{FF2B5EF4-FFF2-40B4-BE49-F238E27FC236}">
                <a16:creationId xmlns:a16="http://schemas.microsoft.com/office/drawing/2014/main" id="{1B8B4933-8AB7-4521-87F4-CBFEA5BEEB50}"/>
              </a:ext>
            </a:extLst>
          </p:cNvPr>
          <p:cNvSpPr>
            <a:spLocks/>
          </p:cNvSpPr>
          <p:nvPr/>
        </p:nvSpPr>
        <p:spPr bwMode="auto">
          <a:xfrm flipH="1">
            <a:off x="5181601" y="9334500"/>
            <a:ext cx="501650" cy="240347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17" name="Freeform 273">
            <a:extLst>
              <a:ext uri="{FF2B5EF4-FFF2-40B4-BE49-F238E27FC236}">
                <a16:creationId xmlns:a16="http://schemas.microsoft.com/office/drawing/2014/main" id="{668C4F93-84B7-4E5F-9206-639739765156}"/>
              </a:ext>
            </a:extLst>
          </p:cNvPr>
          <p:cNvSpPr>
            <a:spLocks/>
          </p:cNvSpPr>
          <p:nvPr/>
        </p:nvSpPr>
        <p:spPr bwMode="auto">
          <a:xfrm>
            <a:off x="17881601" y="7331076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18" name="Freeform 276">
            <a:extLst>
              <a:ext uri="{FF2B5EF4-FFF2-40B4-BE49-F238E27FC236}">
                <a16:creationId xmlns:a16="http://schemas.microsoft.com/office/drawing/2014/main" id="{FB6080E2-A4DF-4C83-AEB0-53EF35C8668A}"/>
              </a:ext>
            </a:extLst>
          </p:cNvPr>
          <p:cNvSpPr>
            <a:spLocks/>
          </p:cNvSpPr>
          <p:nvPr/>
        </p:nvSpPr>
        <p:spPr bwMode="auto">
          <a:xfrm>
            <a:off x="16944977" y="9963150"/>
            <a:ext cx="501650" cy="242570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0"/>
          </a:p>
        </p:txBody>
      </p:sp>
      <p:sp>
        <p:nvSpPr>
          <p:cNvPr id="109619" name="Text Box 278">
            <a:extLst>
              <a:ext uri="{FF2B5EF4-FFF2-40B4-BE49-F238E27FC236}">
                <a16:creationId xmlns:a16="http://schemas.microsoft.com/office/drawing/2014/main" id="{01136DBD-131C-4836-95EA-D88D66270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0" y="9410700"/>
            <a:ext cx="17049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320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9620" name="Text Box 279">
            <a:extLst>
              <a:ext uri="{FF2B5EF4-FFF2-40B4-BE49-F238E27FC236}">
                <a16:creationId xmlns:a16="http://schemas.microsoft.com/office/drawing/2014/main" id="{FA6C41EB-2A86-4B48-A126-C475F9642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12147550"/>
            <a:ext cx="1755776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32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9621" name="Group 281">
            <a:extLst>
              <a:ext uri="{FF2B5EF4-FFF2-40B4-BE49-F238E27FC236}">
                <a16:creationId xmlns:a16="http://schemas.microsoft.com/office/drawing/2014/main" id="{8C56746A-932D-4737-A5C9-C9C516D2A0FE}"/>
              </a:ext>
            </a:extLst>
          </p:cNvPr>
          <p:cNvGrpSpPr>
            <a:grpSpLocks/>
          </p:cNvGrpSpPr>
          <p:nvPr/>
        </p:nvGrpSpPr>
        <p:grpSpPr bwMode="auto">
          <a:xfrm>
            <a:off x="18154651" y="9128127"/>
            <a:ext cx="463550" cy="882650"/>
            <a:chOff x="4140" y="429"/>
            <a:chExt cx="1425" cy="2396"/>
          </a:xfrm>
        </p:grpSpPr>
        <p:sp>
          <p:nvSpPr>
            <p:cNvPr id="109658" name="Freeform 282">
              <a:extLst>
                <a:ext uri="{FF2B5EF4-FFF2-40B4-BE49-F238E27FC236}">
                  <a16:creationId xmlns:a16="http://schemas.microsoft.com/office/drawing/2014/main" id="{F73CC5C8-C15E-45FA-8D0F-798778CC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52" name="Rectangle 283">
              <a:extLst>
                <a:ext uri="{FF2B5EF4-FFF2-40B4-BE49-F238E27FC236}">
                  <a16:creationId xmlns:a16="http://schemas.microsoft.com/office/drawing/2014/main" id="{F3A1A417-B6E6-4B76-BC6A-85C826E9A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60" name="Freeform 284">
              <a:extLst>
                <a:ext uri="{FF2B5EF4-FFF2-40B4-BE49-F238E27FC236}">
                  <a16:creationId xmlns:a16="http://schemas.microsoft.com/office/drawing/2014/main" id="{7FA6A5BA-BD3E-4B09-8ACD-D5E45DA0D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661" name="Freeform 285">
              <a:extLst>
                <a:ext uri="{FF2B5EF4-FFF2-40B4-BE49-F238E27FC236}">
                  <a16:creationId xmlns:a16="http://schemas.microsoft.com/office/drawing/2014/main" id="{7449017D-60A3-4EC2-9942-08EBCC7D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55" name="Rectangle 286">
              <a:extLst>
                <a:ext uri="{FF2B5EF4-FFF2-40B4-BE49-F238E27FC236}">
                  <a16:creationId xmlns:a16="http://schemas.microsoft.com/office/drawing/2014/main" id="{93853767-CE0B-4BEE-B866-6063ECF6D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63" name="Group 287">
              <a:extLst>
                <a:ext uri="{FF2B5EF4-FFF2-40B4-BE49-F238E27FC236}">
                  <a16:creationId xmlns:a16="http://schemas.microsoft.com/office/drawing/2014/main" id="{A7C499A9-BABF-4D02-9C21-7FD501875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2281" name="AutoShape 288">
                <a:extLst>
                  <a:ext uri="{FF2B5EF4-FFF2-40B4-BE49-F238E27FC236}">
                    <a16:creationId xmlns:a16="http://schemas.microsoft.com/office/drawing/2014/main" id="{E0803489-3422-488A-9EB6-E9BFAE057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82" name="AutoShape 289">
                <a:extLst>
                  <a:ext uri="{FF2B5EF4-FFF2-40B4-BE49-F238E27FC236}">
                    <a16:creationId xmlns:a16="http://schemas.microsoft.com/office/drawing/2014/main" id="{C2C99B06-9DD4-4FA5-BF7F-C6C3E50DD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57" name="Rectangle 290">
              <a:extLst>
                <a:ext uri="{FF2B5EF4-FFF2-40B4-BE49-F238E27FC236}">
                  <a16:creationId xmlns:a16="http://schemas.microsoft.com/office/drawing/2014/main" id="{2445BBE6-80BE-4D2C-9114-D4F33AE85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65" name="Group 291">
              <a:extLst>
                <a:ext uri="{FF2B5EF4-FFF2-40B4-BE49-F238E27FC236}">
                  <a16:creationId xmlns:a16="http://schemas.microsoft.com/office/drawing/2014/main" id="{50825944-B66E-4216-98C0-288196069F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279" name="AutoShape 292">
                <a:extLst>
                  <a:ext uri="{FF2B5EF4-FFF2-40B4-BE49-F238E27FC236}">
                    <a16:creationId xmlns:a16="http://schemas.microsoft.com/office/drawing/2014/main" id="{C53F0F34-8861-4172-AE1D-7295CFEB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80" name="AutoShape 293">
                <a:extLst>
                  <a:ext uri="{FF2B5EF4-FFF2-40B4-BE49-F238E27FC236}">
                    <a16:creationId xmlns:a16="http://schemas.microsoft.com/office/drawing/2014/main" id="{76CF4533-1AA5-413C-9478-85D15453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59" name="Rectangle 294">
              <a:extLst>
                <a:ext uri="{FF2B5EF4-FFF2-40B4-BE49-F238E27FC236}">
                  <a16:creationId xmlns:a16="http://schemas.microsoft.com/office/drawing/2014/main" id="{EB32863F-D3AB-46B2-894E-1E28FFC30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60" name="Rectangle 295">
              <a:extLst>
                <a:ext uri="{FF2B5EF4-FFF2-40B4-BE49-F238E27FC236}">
                  <a16:creationId xmlns:a16="http://schemas.microsoft.com/office/drawing/2014/main" id="{C569167A-EC7F-4BE7-8971-AD5D00CF1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68" name="Group 296">
              <a:extLst>
                <a:ext uri="{FF2B5EF4-FFF2-40B4-BE49-F238E27FC236}">
                  <a16:creationId xmlns:a16="http://schemas.microsoft.com/office/drawing/2014/main" id="{0AEA5509-ACB0-4EC2-9DE4-851EE95C27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277" name="AutoShape 297">
                <a:extLst>
                  <a:ext uri="{FF2B5EF4-FFF2-40B4-BE49-F238E27FC236}">
                    <a16:creationId xmlns:a16="http://schemas.microsoft.com/office/drawing/2014/main" id="{594118FC-29C1-4AAB-BA48-914CA0F8B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78" name="AutoShape 298">
                <a:extLst>
                  <a:ext uri="{FF2B5EF4-FFF2-40B4-BE49-F238E27FC236}">
                    <a16:creationId xmlns:a16="http://schemas.microsoft.com/office/drawing/2014/main" id="{A244C834-0F4B-458B-8360-A3FCF7543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9669" name="Freeform 299">
              <a:extLst>
                <a:ext uri="{FF2B5EF4-FFF2-40B4-BE49-F238E27FC236}">
                  <a16:creationId xmlns:a16="http://schemas.microsoft.com/office/drawing/2014/main" id="{81DA92F5-C75B-4B74-B0F1-51FC1014E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9670" name="Group 300">
              <a:extLst>
                <a:ext uri="{FF2B5EF4-FFF2-40B4-BE49-F238E27FC236}">
                  <a16:creationId xmlns:a16="http://schemas.microsoft.com/office/drawing/2014/main" id="{8B2BF613-AFFD-41C1-B51B-AC858B354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275" name="AutoShape 301">
                <a:extLst>
                  <a:ext uri="{FF2B5EF4-FFF2-40B4-BE49-F238E27FC236}">
                    <a16:creationId xmlns:a16="http://schemas.microsoft.com/office/drawing/2014/main" id="{82E5BCFC-5DF0-49E5-9583-D2D6FFB90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76" name="AutoShape 302">
                <a:extLst>
                  <a:ext uri="{FF2B5EF4-FFF2-40B4-BE49-F238E27FC236}">
                    <a16:creationId xmlns:a16="http://schemas.microsoft.com/office/drawing/2014/main" id="{C7C2B0BD-0084-430B-9F0E-A4467C5A9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64" name="Rectangle 303">
              <a:extLst>
                <a:ext uri="{FF2B5EF4-FFF2-40B4-BE49-F238E27FC236}">
                  <a16:creationId xmlns:a16="http://schemas.microsoft.com/office/drawing/2014/main" id="{DDB5BDFF-7961-4433-9404-6FAF8944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72" name="Freeform 304">
              <a:extLst>
                <a:ext uri="{FF2B5EF4-FFF2-40B4-BE49-F238E27FC236}">
                  <a16:creationId xmlns:a16="http://schemas.microsoft.com/office/drawing/2014/main" id="{2C166F31-C9AB-4260-8085-62ED486A7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673" name="Freeform 305">
              <a:extLst>
                <a:ext uri="{FF2B5EF4-FFF2-40B4-BE49-F238E27FC236}">
                  <a16:creationId xmlns:a16="http://schemas.microsoft.com/office/drawing/2014/main" id="{69A0FA6F-1DA7-4985-8C15-58AAA07B3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67" name="Oval 306">
              <a:extLst>
                <a:ext uri="{FF2B5EF4-FFF2-40B4-BE49-F238E27FC236}">
                  <a16:creationId xmlns:a16="http://schemas.microsoft.com/office/drawing/2014/main" id="{E024147D-9A08-43BF-8FC2-1052EB607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75" name="Freeform 307">
              <a:extLst>
                <a:ext uri="{FF2B5EF4-FFF2-40B4-BE49-F238E27FC236}">
                  <a16:creationId xmlns:a16="http://schemas.microsoft.com/office/drawing/2014/main" id="{EC5DDD10-42AC-4424-8A1F-691228FBC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69" name="AutoShape 308">
              <a:extLst>
                <a:ext uri="{FF2B5EF4-FFF2-40B4-BE49-F238E27FC236}">
                  <a16:creationId xmlns:a16="http://schemas.microsoft.com/office/drawing/2014/main" id="{EA7BC790-728E-4C5A-A652-EFD41F52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70" name="AutoShape 309">
              <a:extLst>
                <a:ext uri="{FF2B5EF4-FFF2-40B4-BE49-F238E27FC236}">
                  <a16:creationId xmlns:a16="http://schemas.microsoft.com/office/drawing/2014/main" id="{6B5AB101-8E28-4C9A-8B61-20125200B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71" name="Oval 310">
              <a:extLst>
                <a:ext uri="{FF2B5EF4-FFF2-40B4-BE49-F238E27FC236}">
                  <a16:creationId xmlns:a16="http://schemas.microsoft.com/office/drawing/2014/main" id="{681BADC0-C44B-4A82-B004-DCE14563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72" name="Oval 311">
              <a:extLst>
                <a:ext uri="{FF2B5EF4-FFF2-40B4-BE49-F238E27FC236}">
                  <a16:creationId xmlns:a16="http://schemas.microsoft.com/office/drawing/2014/main" id="{93E7791D-22E6-4C49-A303-4453D8471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36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273" name="Oval 312">
              <a:extLst>
                <a:ext uri="{FF2B5EF4-FFF2-40B4-BE49-F238E27FC236}">
                  <a16:creationId xmlns:a16="http://schemas.microsoft.com/office/drawing/2014/main" id="{3E8C2542-F856-48C1-A59D-0FD200767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74" name="Rectangle 313">
              <a:extLst>
                <a:ext uri="{FF2B5EF4-FFF2-40B4-BE49-F238E27FC236}">
                  <a16:creationId xmlns:a16="http://schemas.microsoft.com/office/drawing/2014/main" id="{E407C05A-B203-474F-B42F-980EB7F5A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9622" name="Group 314">
            <a:extLst>
              <a:ext uri="{FF2B5EF4-FFF2-40B4-BE49-F238E27FC236}">
                <a16:creationId xmlns:a16="http://schemas.microsoft.com/office/drawing/2014/main" id="{F17E0B5A-6C3D-4856-A0B8-3DB87C0829AE}"/>
              </a:ext>
            </a:extLst>
          </p:cNvPr>
          <p:cNvGrpSpPr>
            <a:grpSpLocks/>
          </p:cNvGrpSpPr>
          <p:nvPr/>
        </p:nvGrpSpPr>
        <p:grpSpPr bwMode="auto">
          <a:xfrm>
            <a:off x="17319627" y="11734801"/>
            <a:ext cx="463550" cy="882650"/>
            <a:chOff x="4140" y="429"/>
            <a:chExt cx="1425" cy="2396"/>
          </a:xfrm>
        </p:grpSpPr>
        <p:sp>
          <p:nvSpPr>
            <p:cNvPr id="109626" name="Freeform 315">
              <a:extLst>
                <a:ext uri="{FF2B5EF4-FFF2-40B4-BE49-F238E27FC236}">
                  <a16:creationId xmlns:a16="http://schemas.microsoft.com/office/drawing/2014/main" id="{052F1C7B-8446-47A8-8E9F-35569EFDA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20" name="Rectangle 316">
              <a:extLst>
                <a:ext uri="{FF2B5EF4-FFF2-40B4-BE49-F238E27FC236}">
                  <a16:creationId xmlns:a16="http://schemas.microsoft.com/office/drawing/2014/main" id="{CD6E0B50-B778-4A7F-B6D2-DAC3010AC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28" name="Freeform 317">
              <a:extLst>
                <a:ext uri="{FF2B5EF4-FFF2-40B4-BE49-F238E27FC236}">
                  <a16:creationId xmlns:a16="http://schemas.microsoft.com/office/drawing/2014/main" id="{5E920F1E-3CB3-4A80-ACCB-2B965E1B9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629" name="Freeform 318">
              <a:extLst>
                <a:ext uri="{FF2B5EF4-FFF2-40B4-BE49-F238E27FC236}">
                  <a16:creationId xmlns:a16="http://schemas.microsoft.com/office/drawing/2014/main" id="{CE55C2D2-54BF-4810-A032-000131B5D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23" name="Rectangle 319">
              <a:extLst>
                <a:ext uri="{FF2B5EF4-FFF2-40B4-BE49-F238E27FC236}">
                  <a16:creationId xmlns:a16="http://schemas.microsoft.com/office/drawing/2014/main" id="{51E7CBDD-0FD3-4D55-8D50-84AE8BCDF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31" name="Group 320">
              <a:extLst>
                <a:ext uri="{FF2B5EF4-FFF2-40B4-BE49-F238E27FC236}">
                  <a16:creationId xmlns:a16="http://schemas.microsoft.com/office/drawing/2014/main" id="{3C5A241B-5249-4438-9B4F-81E253F35E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2249" name="AutoShape 321">
                <a:extLst>
                  <a:ext uri="{FF2B5EF4-FFF2-40B4-BE49-F238E27FC236}">
                    <a16:creationId xmlns:a16="http://schemas.microsoft.com/office/drawing/2014/main" id="{949ACC47-BB15-4C03-84A8-352438E79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50" name="AutoShape 322">
                <a:extLst>
                  <a:ext uri="{FF2B5EF4-FFF2-40B4-BE49-F238E27FC236}">
                    <a16:creationId xmlns:a16="http://schemas.microsoft.com/office/drawing/2014/main" id="{C29BA74C-7730-43ED-9027-BB54D0D99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25" name="Rectangle 323">
              <a:extLst>
                <a:ext uri="{FF2B5EF4-FFF2-40B4-BE49-F238E27FC236}">
                  <a16:creationId xmlns:a16="http://schemas.microsoft.com/office/drawing/2014/main" id="{29BB0E92-423B-4B80-B3D7-787DF79B9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33" name="Group 324">
              <a:extLst>
                <a:ext uri="{FF2B5EF4-FFF2-40B4-BE49-F238E27FC236}">
                  <a16:creationId xmlns:a16="http://schemas.microsoft.com/office/drawing/2014/main" id="{25D56FE2-AF39-4FEA-8E00-79D95591C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247" name="AutoShape 325">
                <a:extLst>
                  <a:ext uri="{FF2B5EF4-FFF2-40B4-BE49-F238E27FC236}">
                    <a16:creationId xmlns:a16="http://schemas.microsoft.com/office/drawing/2014/main" id="{C2D590FC-E7CD-48B8-9065-92705639F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48" name="AutoShape 326">
                <a:extLst>
                  <a:ext uri="{FF2B5EF4-FFF2-40B4-BE49-F238E27FC236}">
                    <a16:creationId xmlns:a16="http://schemas.microsoft.com/office/drawing/2014/main" id="{894EB49D-E91D-4598-ACE2-7168E76AF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27" name="Rectangle 327">
              <a:extLst>
                <a:ext uri="{FF2B5EF4-FFF2-40B4-BE49-F238E27FC236}">
                  <a16:creationId xmlns:a16="http://schemas.microsoft.com/office/drawing/2014/main" id="{3B374894-5AF2-4744-8E4A-862ED26FE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28" name="Rectangle 328">
              <a:extLst>
                <a:ext uri="{FF2B5EF4-FFF2-40B4-BE49-F238E27FC236}">
                  <a16:creationId xmlns:a16="http://schemas.microsoft.com/office/drawing/2014/main" id="{6E8B4A15-7D6D-443D-A253-572B8EFB4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09636" name="Group 329">
              <a:extLst>
                <a:ext uri="{FF2B5EF4-FFF2-40B4-BE49-F238E27FC236}">
                  <a16:creationId xmlns:a16="http://schemas.microsoft.com/office/drawing/2014/main" id="{DF9E0199-7052-46AC-9D03-BF84DBBCF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245" name="AutoShape 330">
                <a:extLst>
                  <a:ext uri="{FF2B5EF4-FFF2-40B4-BE49-F238E27FC236}">
                    <a16:creationId xmlns:a16="http://schemas.microsoft.com/office/drawing/2014/main" id="{AA8652DF-AADB-4AEA-B31F-405863E2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5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46" name="AutoShape 331">
                <a:extLst>
                  <a:ext uri="{FF2B5EF4-FFF2-40B4-BE49-F238E27FC236}">
                    <a16:creationId xmlns:a16="http://schemas.microsoft.com/office/drawing/2014/main" id="{0D1221FA-83B6-4E0C-B5BD-EEED8ADB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09637" name="Freeform 332">
              <a:extLst>
                <a:ext uri="{FF2B5EF4-FFF2-40B4-BE49-F238E27FC236}">
                  <a16:creationId xmlns:a16="http://schemas.microsoft.com/office/drawing/2014/main" id="{2C6CCB5A-AF54-4FFE-9244-B1AFC23E1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grpSp>
          <p:nvGrpSpPr>
            <p:cNvPr id="109638" name="Group 333">
              <a:extLst>
                <a:ext uri="{FF2B5EF4-FFF2-40B4-BE49-F238E27FC236}">
                  <a16:creationId xmlns:a16="http://schemas.microsoft.com/office/drawing/2014/main" id="{C5D56A73-C969-45D0-AF3D-4CDA8140B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243" name="AutoShape 334">
                <a:extLst>
                  <a:ext uri="{FF2B5EF4-FFF2-40B4-BE49-F238E27FC236}">
                    <a16:creationId xmlns:a16="http://schemas.microsoft.com/office/drawing/2014/main" id="{C5D7EB31-F2F0-4B3D-B507-E6FE9B5EE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244" name="AutoShape 335">
                <a:extLst>
                  <a:ext uri="{FF2B5EF4-FFF2-40B4-BE49-F238E27FC236}">
                    <a16:creationId xmlns:a16="http://schemas.microsoft.com/office/drawing/2014/main" id="{AF126B5D-6A6F-429C-861E-96B097DAB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0000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2232" name="Rectangle 336">
              <a:extLst>
                <a:ext uri="{FF2B5EF4-FFF2-40B4-BE49-F238E27FC236}">
                  <a16:creationId xmlns:a16="http://schemas.microsoft.com/office/drawing/2014/main" id="{D8CF933D-B26F-4D93-8545-046D7C803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40" name="Freeform 337">
              <a:extLst>
                <a:ext uri="{FF2B5EF4-FFF2-40B4-BE49-F238E27FC236}">
                  <a16:creationId xmlns:a16="http://schemas.microsoft.com/office/drawing/2014/main" id="{5E22AD06-49F8-48F5-9484-3523A507A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109641" name="Freeform 338">
              <a:extLst>
                <a:ext uri="{FF2B5EF4-FFF2-40B4-BE49-F238E27FC236}">
                  <a16:creationId xmlns:a16="http://schemas.microsoft.com/office/drawing/2014/main" id="{92D4D239-A9BA-42CD-9F38-87E5B9703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35" name="Oval 339">
              <a:extLst>
                <a:ext uri="{FF2B5EF4-FFF2-40B4-BE49-F238E27FC236}">
                  <a16:creationId xmlns:a16="http://schemas.microsoft.com/office/drawing/2014/main" id="{C8982DC0-A188-4CFC-80D8-2B8B01E0D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643" name="Freeform 340">
              <a:extLst>
                <a:ext uri="{FF2B5EF4-FFF2-40B4-BE49-F238E27FC236}">
                  <a16:creationId xmlns:a16="http://schemas.microsoft.com/office/drawing/2014/main" id="{C357342B-0C9E-456E-8A41-F5F6E6FB2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0000"/>
            </a:p>
          </p:txBody>
        </p:sp>
        <p:sp>
          <p:nvSpPr>
            <p:cNvPr id="92237" name="AutoShape 341">
              <a:extLst>
                <a:ext uri="{FF2B5EF4-FFF2-40B4-BE49-F238E27FC236}">
                  <a16:creationId xmlns:a16="http://schemas.microsoft.com/office/drawing/2014/main" id="{3BE67D55-A304-4F3A-B3A8-BCE6B6394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38" name="AutoShape 342">
              <a:extLst>
                <a:ext uri="{FF2B5EF4-FFF2-40B4-BE49-F238E27FC236}">
                  <a16:creationId xmlns:a16="http://schemas.microsoft.com/office/drawing/2014/main" id="{2112301C-4754-4FA7-A25F-688C6492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39" name="Oval 343">
              <a:extLst>
                <a:ext uri="{FF2B5EF4-FFF2-40B4-BE49-F238E27FC236}">
                  <a16:creationId xmlns:a16="http://schemas.microsoft.com/office/drawing/2014/main" id="{E976D914-11DA-4872-A0D8-C84AECF06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40" name="Oval 344">
              <a:extLst>
                <a:ext uri="{FF2B5EF4-FFF2-40B4-BE49-F238E27FC236}">
                  <a16:creationId xmlns:a16="http://schemas.microsoft.com/office/drawing/2014/main" id="{BC5E0EF3-BD0B-4D01-A728-05347598A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36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241" name="Oval 345">
              <a:extLst>
                <a:ext uri="{FF2B5EF4-FFF2-40B4-BE49-F238E27FC236}">
                  <a16:creationId xmlns:a16="http://schemas.microsoft.com/office/drawing/2014/main" id="{C302EF2D-B358-4B5D-95F4-B5CC80189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  <p:sp>
          <p:nvSpPr>
            <p:cNvPr id="92242" name="Rectangle 346">
              <a:extLst>
                <a:ext uri="{FF2B5EF4-FFF2-40B4-BE49-F238E27FC236}">
                  <a16:creationId xmlns:a16="http://schemas.microsoft.com/office/drawing/2014/main" id="{E41EDD85-7107-4A8C-A92A-DF6F6AFEC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0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9623" name="Group 347">
            <a:extLst>
              <a:ext uri="{FF2B5EF4-FFF2-40B4-BE49-F238E27FC236}">
                <a16:creationId xmlns:a16="http://schemas.microsoft.com/office/drawing/2014/main" id="{8502D8BF-D19D-4444-B81C-B9C1342459C6}"/>
              </a:ext>
            </a:extLst>
          </p:cNvPr>
          <p:cNvGrpSpPr>
            <a:grpSpLocks/>
          </p:cNvGrpSpPr>
          <p:nvPr/>
        </p:nvGrpSpPr>
        <p:grpSpPr bwMode="auto">
          <a:xfrm>
            <a:off x="4371976" y="11210927"/>
            <a:ext cx="1050924" cy="869950"/>
            <a:chOff x="-44" y="1473"/>
            <a:chExt cx="981" cy="1105"/>
          </a:xfrm>
        </p:grpSpPr>
        <p:pic>
          <p:nvPicPr>
            <p:cNvPr id="109624" name="Picture 348" descr="desktop_computer_stylized_medium">
              <a:extLst>
                <a:ext uri="{FF2B5EF4-FFF2-40B4-BE49-F238E27FC236}">
                  <a16:creationId xmlns:a16="http://schemas.microsoft.com/office/drawing/2014/main" id="{C49D6ABD-8AA5-4ED3-B63D-5C585EA25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625" name="Freeform 349">
              <a:extLst>
                <a:ext uri="{FF2B5EF4-FFF2-40B4-BE49-F238E27FC236}">
                  <a16:creationId xmlns:a16="http://schemas.microsoft.com/office/drawing/2014/main" id="{3CCE8A05-4BAD-4A02-A6C3-EEC8AAB38B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0000"/>
            </a:p>
          </p:txBody>
        </p: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4D6285DF-BB93-4BFE-8A85-F51CD4CDD7B9}"/>
              </a:ext>
            </a:extLst>
          </p:cNvPr>
          <p:cNvSpPr txBox="1"/>
          <p:nvPr/>
        </p:nvSpPr>
        <p:spPr>
          <a:xfrm>
            <a:off x="18997706" y="13032177"/>
            <a:ext cx="54356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From James F. Kurose and Keith W. Ross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559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03333 4.44444E-6 L 0.03333 0.14583 L 0.1191 0.14583 L 0.07969 0.20625 L 0.22622 0.20625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22 0.20625 L 0.275 0.20648 " pathEditMode="relative" ptsTypes="AA">
                                      <p:cBhvr>
                                        <p:cTn id="13" dur="3000" fill="hold"/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03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5 0.20649 L 0.34289 0.20649 L 0.40834 0.11598 L 0.49775 0.12084 L 0.49775 -0.011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2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03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03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691" grpId="0" animBg="1"/>
      <p:bldP spid="403691" grpId="1" animBg="1"/>
      <p:bldP spid="403691" grpId="2" animBg="1"/>
      <p:bldP spid="403691" grpId="3" animBg="1"/>
      <p:bldP spid="403692" grpId="0"/>
      <p:bldP spid="40369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7A956-8946-4C2B-A79D-A448F402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9299" b="1" dirty="0"/>
              <a:t>Thanks!</a:t>
            </a:r>
            <a:endParaRPr lang="zh-CN" altLang="en-US" sz="19299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2FE44-B99D-4297-B146-5457F93777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834163" y="7072307"/>
            <a:ext cx="14715677" cy="4983177"/>
          </a:xfrm>
        </p:spPr>
        <p:txBody>
          <a:bodyPr>
            <a:normAutofit/>
          </a:bodyPr>
          <a:lstStyle/>
          <a:p>
            <a:r>
              <a:rPr lang="zh-CN" altLang="en-US" sz="7800" dirty="0"/>
              <a:t>陈果 副教授</a:t>
            </a:r>
            <a:endParaRPr lang="en-US" altLang="zh-CN" sz="7800" dirty="0"/>
          </a:p>
          <a:p>
            <a:endParaRPr lang="en-US" altLang="zh-CN" sz="780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23930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5519</Words>
  <Application>Microsoft Office PowerPoint</Application>
  <PresentationFormat>自定义</PresentationFormat>
  <Paragraphs>1159</Paragraphs>
  <Slides>90</Slides>
  <Notes>80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90</vt:i4>
      </vt:variant>
    </vt:vector>
  </HeadingPairs>
  <TitlesOfParts>
    <vt:vector size="117" baseType="lpstr">
      <vt:lpstr>Gill Sans</vt:lpstr>
      <vt:lpstr>Helvetica Light</vt:lpstr>
      <vt:lpstr>Helvetica Neue</vt:lpstr>
      <vt:lpstr>Lucida Grande</vt:lpstr>
      <vt:lpstr>ＭＳ Ｐゴシック</vt:lpstr>
      <vt:lpstr>ＭＳ Ｐゴシック</vt:lpstr>
      <vt:lpstr>楷体</vt:lpstr>
      <vt:lpstr>宋体</vt:lpstr>
      <vt:lpstr>微软雅黑</vt:lpstr>
      <vt:lpstr>Abadi</vt:lpstr>
      <vt:lpstr>Arial</vt:lpstr>
      <vt:lpstr>Arial Black</vt:lpstr>
      <vt:lpstr>Calibri</vt:lpstr>
      <vt:lpstr>Cambria Math</vt:lpstr>
      <vt:lpstr>Comic Sans MS</vt:lpstr>
      <vt:lpstr>Gill Sans MT</vt:lpstr>
      <vt:lpstr>Helvetica</vt:lpstr>
      <vt:lpstr>Segoe UI</vt:lpstr>
      <vt:lpstr>Symbol</vt:lpstr>
      <vt:lpstr>Tahoma</vt:lpstr>
      <vt:lpstr>Times New Roman</vt:lpstr>
      <vt:lpstr>Wingdings</vt:lpstr>
      <vt:lpstr>White</vt:lpstr>
      <vt:lpstr>2_White</vt:lpstr>
      <vt:lpstr>Default Design</vt:lpstr>
      <vt:lpstr>Office 主题</vt:lpstr>
      <vt:lpstr>1_Office 主题</vt:lpstr>
      <vt:lpstr>云计算技术</vt:lpstr>
      <vt:lpstr>What we have learned</vt:lpstr>
      <vt:lpstr>Congestion control</vt:lpstr>
      <vt:lpstr>Network layer concepts</vt:lpstr>
      <vt:lpstr>Congestion control</vt:lpstr>
      <vt:lpstr>The right rate is important</vt:lpstr>
      <vt:lpstr>Causes/costs of congestion: scenario 2 </vt:lpstr>
      <vt:lpstr>Causes/costs of congestion: scenario 2 </vt:lpstr>
      <vt:lpstr>Causes/costs of congestion: scenario 2 </vt:lpstr>
      <vt:lpstr>Probing the capacity</vt:lpstr>
      <vt:lpstr>Probing the capacity</vt:lpstr>
      <vt:lpstr>Feedback control loop</vt:lpstr>
      <vt:lpstr>Basic congestion control idea</vt:lpstr>
      <vt:lpstr>TCP (extremely briefly)</vt:lpstr>
      <vt:lpstr>Congestion control analogy</vt:lpstr>
      <vt:lpstr>Problems with TCP</vt:lpstr>
      <vt:lpstr>Problems with TCP</vt:lpstr>
      <vt:lpstr>Long queues ⇒ queueing delays</vt:lpstr>
      <vt:lpstr>Scatter-gather traffic pattern</vt:lpstr>
      <vt:lpstr>Scatter-gather traffic pattern</vt:lpstr>
      <vt:lpstr>TCP Incast</vt:lpstr>
      <vt:lpstr>TCP Incast</vt:lpstr>
      <vt:lpstr>How do we address  these problems?</vt:lpstr>
      <vt:lpstr>Two goals in conflict?</vt:lpstr>
      <vt:lpstr>Data Center TCP (DCTCP)</vt:lpstr>
      <vt:lpstr>Explicit Congestion Notification (ECN)</vt:lpstr>
      <vt:lpstr>DCTCP: simple congestion marking</vt:lpstr>
      <vt:lpstr>DCTCP: sender reaction to congestion</vt:lpstr>
      <vt:lpstr>DCTCP control congestion better</vt:lpstr>
      <vt:lpstr>DCTCP result</vt:lpstr>
      <vt:lpstr>DCTCP, RCP, and deployability</vt:lpstr>
      <vt:lpstr>Problems with DCTCP</vt:lpstr>
      <vt:lpstr>Let’s see some cooler works </vt:lpstr>
      <vt:lpstr>Enhancing Data Center Networking</vt:lpstr>
      <vt:lpstr>Enhancing Data Center Networking</vt:lpstr>
      <vt:lpstr>Motivation</vt:lpstr>
      <vt:lpstr>Outline</vt:lpstr>
      <vt:lpstr>Packet Loss in DCN</vt:lpstr>
      <vt:lpstr>Packet Loss in DCN</vt:lpstr>
      <vt:lpstr>Outline</vt:lpstr>
      <vt:lpstr>How TCP Handles Loss?</vt:lpstr>
      <vt:lpstr>Loss Incurs Timeout</vt:lpstr>
      <vt:lpstr>Outline</vt:lpstr>
      <vt:lpstr>Challenge for TCP Loss Recovery</vt:lpstr>
      <vt:lpstr>Challenge for TCP Loss Recovery</vt:lpstr>
      <vt:lpstr>Challenge for TCP Loss Recovery</vt:lpstr>
      <vt:lpstr>Brief Summary</vt:lpstr>
      <vt:lpstr>Outline</vt:lpstr>
      <vt:lpstr>FUSO: Fast Multi-path Loss Recovery</vt:lpstr>
      <vt:lpstr>Multi-path Transport Background</vt:lpstr>
      <vt:lpstr>FUSO</vt:lpstr>
      <vt:lpstr>FUSO</vt:lpstr>
      <vt:lpstr>FUSO</vt:lpstr>
      <vt:lpstr>FUSO</vt:lpstr>
      <vt:lpstr>Standard MPTCP</vt:lpstr>
      <vt:lpstr>FUSO: Path Selection</vt:lpstr>
      <vt:lpstr>FUSO: Path Selection</vt:lpstr>
      <vt:lpstr>FUSO in 1 Slide</vt:lpstr>
      <vt:lpstr>FUSO Implementation</vt:lpstr>
      <vt:lpstr>Outline</vt:lpstr>
      <vt:lpstr>Testbed Settings</vt:lpstr>
      <vt:lpstr>Testbed Results</vt:lpstr>
      <vt:lpstr>Testbed Results</vt:lpstr>
      <vt:lpstr>Testbed Results</vt:lpstr>
      <vt:lpstr>Larger-scale Simulations</vt:lpstr>
      <vt:lpstr>Larger-scale Simulations</vt:lpstr>
      <vt:lpstr>Outline</vt:lpstr>
      <vt:lpstr>FUSO Recap</vt:lpstr>
      <vt:lpstr>Enhancing Data Center Networking</vt:lpstr>
      <vt:lpstr>RDMA Background</vt:lpstr>
      <vt:lpstr>RDMA Background</vt:lpstr>
      <vt:lpstr>Motivation</vt:lpstr>
      <vt:lpstr>Uniqueness of RDMA Environment </vt:lpstr>
      <vt:lpstr>Challenges </vt:lpstr>
      <vt:lpstr>Challenge #1 </vt:lpstr>
      <vt:lpstr>Multi-Path ACK Clocking </vt:lpstr>
      <vt:lpstr>Multi-Path ACK Clocking </vt:lpstr>
      <vt:lpstr>Multi-Path ACK Clocking </vt:lpstr>
      <vt:lpstr>Challenge #2  </vt:lpstr>
      <vt:lpstr>Out-of-order Aware Path Selection </vt:lpstr>
      <vt:lpstr>PowerPoint 演示文稿</vt:lpstr>
      <vt:lpstr>Challenge #3</vt:lpstr>
      <vt:lpstr>Synchronise mechanism </vt:lpstr>
      <vt:lpstr>Implementation </vt:lpstr>
      <vt:lpstr>Basic benchmark of the MP-RDMA prototype </vt:lpstr>
      <vt:lpstr>Testbed </vt:lpstr>
      <vt:lpstr>Key Results </vt:lpstr>
      <vt:lpstr>MP-RDMA Recap </vt:lpstr>
      <vt:lpstr>Reading materials for group projects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云计算技术</dc:title>
  <cp:lastModifiedBy>guo chen</cp:lastModifiedBy>
  <cp:revision>51</cp:revision>
  <dcterms:modified xsi:type="dcterms:W3CDTF">2018-03-22T23:14:46Z</dcterms:modified>
</cp:coreProperties>
</file>